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5" d="100"/>
          <a:sy n="115" d="100"/>
        </p:scale>
        <p:origin x="37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jpe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8119AA-4D24-4EFC-8790-6DCD6C67924A}" type="datetimeFigureOut">
              <a:rPr lang="en-US" smtClean="0"/>
              <a:t>10/2/2019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E5EB8E-E782-4F3F-BCDA-11388A1AFB4B}" type="slidenum">
              <a:rPr lang="en-US" smtClean="0"/>
              <a:t>‹#›</a:t>
            </a:fld>
            <a:endParaRPr lang="en-US"/>
          </a:p>
        </p:txBody>
      </p:sp>
    </p:spTree>
    <p:extLst>
      <p:ext uri="{BB962C8B-B14F-4D97-AF65-F5344CB8AC3E}">
        <p14:creationId xmlns:p14="http://schemas.microsoft.com/office/powerpoint/2010/main" val="42455694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[Display this slide as you greet</a:t>
            </a:r>
            <a:r>
              <a:rPr lang="en-US" baseline="0" dirty="0" smtClean="0"/>
              <a:t> participants and distribute handouts.]</a:t>
            </a:r>
            <a:endParaRPr lang="en-US" dirty="0"/>
          </a:p>
        </p:txBody>
      </p:sp>
      <p:sp>
        <p:nvSpPr>
          <p:cNvPr id="4" name="Slide Number Placeholder 3"/>
          <p:cNvSpPr>
            <a:spLocks noGrp="1"/>
          </p:cNvSpPr>
          <p:nvPr>
            <p:ph type="sldNum" sz="quarter" idx="10"/>
          </p:nvPr>
        </p:nvSpPr>
        <p:spPr/>
        <p:txBody>
          <a:bodyPr/>
          <a:lstStyle/>
          <a:p>
            <a:fld id="{1B2FDE5F-761A-834B-B6C6-6695C045B70C}" type="slidenum">
              <a:rPr lang="en-US" smtClean="0"/>
              <a:t>1</a:t>
            </a:fld>
            <a:endParaRPr lang="en-US"/>
          </a:p>
        </p:txBody>
      </p:sp>
    </p:spTree>
    <p:extLst>
      <p:ext uri="{BB962C8B-B14F-4D97-AF65-F5344CB8AC3E}">
        <p14:creationId xmlns:p14="http://schemas.microsoft.com/office/powerpoint/2010/main" val="25348754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A syllable</a:t>
            </a:r>
            <a:r>
              <a:rPr lang="en-US" i="1" baseline="0" dirty="0" smtClean="0"/>
              <a:t> is the smallest part of a word that has one vowel sound.  Vowel sounds are made when you open your mouth, so you can find the syllables in a word by paying attention to when you open your mouth while saying the word.  What are the English vowels you see on this slide?</a:t>
            </a:r>
          </a:p>
          <a:p>
            <a:endParaRPr lang="en-US" i="1" baseline="0" dirty="0" smtClean="0"/>
          </a:p>
          <a:p>
            <a:r>
              <a:rPr lang="en-US" i="0" baseline="0" dirty="0" smtClean="0"/>
              <a:t>[Allow participants to respond. Provide feedback or support as necessary.]  </a:t>
            </a:r>
          </a:p>
          <a:p>
            <a:endParaRPr lang="en-US" i="0" baseline="0" dirty="0" smtClean="0"/>
          </a:p>
          <a:p>
            <a:r>
              <a:rPr lang="en-US" i="1" baseline="0" dirty="0" smtClean="0"/>
              <a:t>That’s right!  The vowels are a, e, </a:t>
            </a:r>
            <a:r>
              <a:rPr lang="en-US" i="1" baseline="0" dirty="0" err="1" smtClean="0"/>
              <a:t>i</a:t>
            </a:r>
            <a:r>
              <a:rPr lang="en-US" i="1" baseline="0" dirty="0" smtClean="0"/>
              <a:t>, o, and u.  When you say the name of the vowel, you are making one of its sounds: the long sound.  Say the names of the vowels on this slide with me and pay attention to how your mouth opens:  a, e, </a:t>
            </a:r>
            <a:r>
              <a:rPr lang="en-US" i="1" baseline="0" dirty="0" err="1" smtClean="0"/>
              <a:t>i</a:t>
            </a:r>
            <a:r>
              <a:rPr lang="en-US" i="1" baseline="0" dirty="0" smtClean="0"/>
              <a:t>, o, u.  </a:t>
            </a:r>
          </a:p>
          <a:p>
            <a:endParaRPr lang="en-US" i="1" baseline="0" dirty="0" smtClean="0"/>
          </a:p>
          <a:p>
            <a:r>
              <a:rPr lang="en-US" i="0" baseline="0" dirty="0" smtClean="0"/>
              <a:t>[Have participants say the names of the vowels out loud with you.  Exaggerate opening your mouth as you make those long vowel sounds.]</a:t>
            </a:r>
            <a:endParaRPr lang="en-US" i="1" baseline="0" dirty="0" smtClean="0"/>
          </a:p>
          <a:p>
            <a:endParaRPr lang="en-US" i="1" baseline="0" dirty="0" smtClean="0"/>
          </a:p>
          <a:p>
            <a:r>
              <a:rPr lang="en-US" i="1" baseline="0" dirty="0" smtClean="0"/>
              <a:t>The most common sound a vowel makes is called its short sound such as the /a/ sound at the beginning of the word “apple.”  Does anyone know another word that makes the short a sound /a/?  </a:t>
            </a:r>
          </a:p>
          <a:p>
            <a:endParaRPr lang="en-US" i="1" baseline="0" dirty="0" smtClean="0"/>
          </a:p>
          <a:p>
            <a:r>
              <a:rPr lang="en-US" i="0" baseline="0" dirty="0" smtClean="0"/>
              <a:t>[Allow participants to respond.  Provide feedback or support as necessary.  If participants are unable to provide examples, offer the following:  cat, fan, add]</a:t>
            </a:r>
            <a:endParaRPr lang="en-US" i="1" baseline="0" dirty="0" smtClean="0"/>
          </a:p>
          <a:p>
            <a:endParaRPr lang="en-US" dirty="0"/>
          </a:p>
        </p:txBody>
      </p:sp>
      <p:sp>
        <p:nvSpPr>
          <p:cNvPr id="4" name="Slide Number Placeholder 3"/>
          <p:cNvSpPr>
            <a:spLocks noGrp="1"/>
          </p:cNvSpPr>
          <p:nvPr>
            <p:ph type="sldNum" sz="quarter" idx="10"/>
          </p:nvPr>
        </p:nvSpPr>
        <p:spPr/>
        <p:txBody>
          <a:bodyPr/>
          <a:lstStyle/>
          <a:p>
            <a:fld id="{1B2FDE5F-761A-834B-B6C6-6695C045B70C}" type="slidenum">
              <a:rPr lang="en-US" smtClean="0"/>
              <a:t>10</a:t>
            </a:fld>
            <a:endParaRPr lang="en-US"/>
          </a:p>
        </p:txBody>
      </p:sp>
    </p:spTree>
    <p:extLst>
      <p:ext uri="{BB962C8B-B14F-4D97-AF65-F5344CB8AC3E}">
        <p14:creationId xmlns:p14="http://schemas.microsoft.com/office/powerpoint/2010/main" val="42511301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Knowing the vowel sounds is the key to understanding the syllables in English words – even short or easy words.  Let’s try saying the first word on this slide: cup.  Everyone say the word “cup” with me:  cup.  When did your mouth open? </a:t>
            </a:r>
            <a:endParaRPr lang="en-US" i="0" baseline="0" dirty="0" smtClean="0"/>
          </a:p>
          <a:p>
            <a:endParaRPr lang="en-US" i="0" baseline="0" dirty="0" smtClean="0"/>
          </a:p>
          <a:p>
            <a:r>
              <a:rPr lang="en-US" i="0" baseline="0" dirty="0" smtClean="0"/>
              <a:t>[Allow participants to respond.]</a:t>
            </a:r>
          </a:p>
          <a:p>
            <a:endParaRPr lang="en-US" i="0" baseline="0" dirty="0" smtClean="0"/>
          </a:p>
          <a:p>
            <a:r>
              <a:rPr lang="en-US" i="1" baseline="0" dirty="0" smtClean="0"/>
              <a:t>That’s right!  It opened when you made the vowel sound “uh” in the middle of this word.  Was that the only vowel sound in the word? </a:t>
            </a:r>
          </a:p>
          <a:p>
            <a:endParaRPr lang="en-US" i="1" baseline="0" dirty="0" smtClean="0"/>
          </a:p>
          <a:p>
            <a:r>
              <a:rPr lang="en-US" i="0" baseline="0" dirty="0" smtClean="0"/>
              <a:t>[Allow participants to respond.]</a:t>
            </a:r>
          </a:p>
          <a:p>
            <a:endParaRPr lang="en-US" i="0" baseline="0" dirty="0" smtClean="0"/>
          </a:p>
          <a:p>
            <a:r>
              <a:rPr lang="en-US" i="1" baseline="0" dirty="0" smtClean="0"/>
              <a:t>That’s right! The “uh” was the only vowel sound in the word.  You only opened your mouth one time to make that one vowel sound, so this word has only one syllable.</a:t>
            </a:r>
          </a:p>
          <a:p>
            <a:endParaRPr lang="en-US" i="1" baseline="0" dirty="0" smtClean="0"/>
          </a:p>
          <a:p>
            <a:r>
              <a:rPr lang="en-US" i="1" baseline="0" dirty="0" smtClean="0"/>
              <a:t>Now say the word “pencil” with me and pay attention to when your mouth opens.  Ready?  Say: pencil.  How many times did your mouth open?  </a:t>
            </a:r>
          </a:p>
          <a:p>
            <a:endParaRPr lang="en-US" i="1" baseline="0" dirty="0" smtClean="0"/>
          </a:p>
          <a:p>
            <a:r>
              <a:rPr lang="en-US" i="0" baseline="0" dirty="0" smtClean="0"/>
              <a:t>[Allow participants to respond.  If necessary, exaggerate opening your mouth while making the vowel sounds in saying “pencil.”]</a:t>
            </a:r>
          </a:p>
          <a:p>
            <a:endParaRPr lang="en-US" i="0" baseline="0" dirty="0" smtClean="0"/>
          </a:p>
          <a:p>
            <a:r>
              <a:rPr lang="en-US" i="1" baseline="0" dirty="0" smtClean="0"/>
              <a:t>That’s right!  It opened two times:  once when you said the ”eh” sound in ”pen” and once when you said the ”</a:t>
            </a:r>
            <a:r>
              <a:rPr lang="en-US" i="1" baseline="0" dirty="0" err="1" smtClean="0"/>
              <a:t>ih</a:t>
            </a:r>
            <a:r>
              <a:rPr lang="en-US" i="1" baseline="0" dirty="0" smtClean="0"/>
              <a:t>” sound in “</a:t>
            </a:r>
            <a:r>
              <a:rPr lang="en-US" i="1" baseline="0" dirty="0" err="1" smtClean="0"/>
              <a:t>cil</a:t>
            </a:r>
            <a:r>
              <a:rPr lang="en-US" i="1" baseline="0" dirty="0" smtClean="0"/>
              <a:t>.”  If you opened your mouth twice, that means there were two vowel sounds in the word.  So how many syllables are in the word “pencil”?</a:t>
            </a:r>
          </a:p>
          <a:p>
            <a:endParaRPr lang="en-US" i="1" baseline="0" dirty="0" smtClean="0"/>
          </a:p>
          <a:p>
            <a:r>
              <a:rPr lang="en-US" i="0" baseline="0" dirty="0" smtClean="0"/>
              <a:t>[Allow participants to respond.]</a:t>
            </a:r>
          </a:p>
          <a:p>
            <a:endParaRPr lang="en-US" i="0" baseline="0" dirty="0" smtClean="0"/>
          </a:p>
          <a:p>
            <a:r>
              <a:rPr lang="en-US" i="1" baseline="0" dirty="0" smtClean="0"/>
              <a:t>That’s right!  There are two syllables in the word “pen – </a:t>
            </a:r>
            <a:r>
              <a:rPr lang="en-US" i="1" baseline="0" dirty="0" err="1" smtClean="0"/>
              <a:t>cil</a:t>
            </a:r>
            <a:r>
              <a:rPr lang="en-US" i="1" baseline="0" dirty="0" smtClean="0"/>
              <a:t>,” “pencil.”</a:t>
            </a:r>
          </a:p>
          <a:p>
            <a:endParaRPr lang="en-US" i="1" baseline="0" dirty="0" smtClean="0"/>
          </a:p>
        </p:txBody>
      </p:sp>
      <p:sp>
        <p:nvSpPr>
          <p:cNvPr id="4" name="Slide Number Placeholder 3"/>
          <p:cNvSpPr>
            <a:spLocks noGrp="1"/>
          </p:cNvSpPr>
          <p:nvPr>
            <p:ph type="sldNum" sz="quarter" idx="10"/>
          </p:nvPr>
        </p:nvSpPr>
        <p:spPr/>
        <p:txBody>
          <a:bodyPr/>
          <a:lstStyle/>
          <a:p>
            <a:fld id="{1B2FDE5F-761A-834B-B6C6-6695C045B70C}" type="slidenum">
              <a:rPr lang="en-US" smtClean="0"/>
              <a:t>11</a:t>
            </a:fld>
            <a:endParaRPr lang="en-US"/>
          </a:p>
        </p:txBody>
      </p:sp>
    </p:spTree>
    <p:extLst>
      <p:ext uri="{BB962C8B-B14F-4D97-AF65-F5344CB8AC3E}">
        <p14:creationId xmlns:p14="http://schemas.microsoft.com/office/powerpoint/2010/main" val="766409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Now that you know something about how syllables</a:t>
            </a:r>
            <a:r>
              <a:rPr lang="en-US" i="1" baseline="0" dirty="0" smtClean="0"/>
              <a:t> work in English words, let’s take a look at the different syllable types.</a:t>
            </a:r>
            <a:endParaRPr lang="en-US" i="1" dirty="0" smtClean="0"/>
          </a:p>
          <a:p>
            <a:endParaRPr lang="en-US" i="1" dirty="0" smtClean="0"/>
          </a:p>
          <a:p>
            <a:r>
              <a:rPr lang="en-US" i="1" dirty="0" smtClean="0"/>
              <a:t>There are six basic syllable types in English.  This</a:t>
            </a:r>
            <a:r>
              <a:rPr lang="en-US" i="1" baseline="0" dirty="0" smtClean="0"/>
              <a:t> slide shows you the name of each type along with an example word.  </a:t>
            </a:r>
          </a:p>
          <a:p>
            <a:endParaRPr lang="en-US" i="1" baseline="0" dirty="0" smtClean="0"/>
          </a:p>
          <a:p>
            <a:r>
              <a:rPr lang="en-US" i="0" baseline="0" dirty="0" smtClean="0"/>
              <a:t>[If appropriate, read the names of the syllable types and say the example words.]</a:t>
            </a:r>
          </a:p>
          <a:p>
            <a:endParaRPr lang="en-US" i="1" baseline="0" dirty="0" smtClean="0"/>
          </a:p>
          <a:p>
            <a:r>
              <a:rPr lang="en-US" i="1" baseline="0" dirty="0" smtClean="0"/>
              <a:t>There are two reasons why the syllable types are important to reading words.</a:t>
            </a:r>
          </a:p>
        </p:txBody>
      </p:sp>
      <p:sp>
        <p:nvSpPr>
          <p:cNvPr id="4" name="Slide Number Placeholder 3"/>
          <p:cNvSpPr>
            <a:spLocks noGrp="1"/>
          </p:cNvSpPr>
          <p:nvPr>
            <p:ph type="sldNum" sz="quarter" idx="10"/>
          </p:nvPr>
        </p:nvSpPr>
        <p:spPr/>
        <p:txBody>
          <a:bodyPr/>
          <a:lstStyle/>
          <a:p>
            <a:fld id="{1B2FDE5F-761A-834B-B6C6-6695C045B70C}" type="slidenum">
              <a:rPr lang="en-US" smtClean="0"/>
              <a:t>12</a:t>
            </a:fld>
            <a:endParaRPr lang="en-US"/>
          </a:p>
        </p:txBody>
      </p:sp>
    </p:spTree>
    <p:extLst>
      <p:ext uri="{BB962C8B-B14F-4D97-AF65-F5344CB8AC3E}">
        <p14:creationId xmlns:p14="http://schemas.microsoft.com/office/powerpoint/2010/main" val="1981842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First, the syllable type helps you figure out how to say or pronounce the vowel in the word.  English vowels make lots of different sounds.  That is why it can be difficult to know how to pronounce a word that you do not know.  Students who are not native English speakers and those who have learning disabilities are more likely to make mistakes on the vowels in words.  </a:t>
            </a:r>
          </a:p>
          <a:p>
            <a:endParaRPr lang="en-US" i="1" baseline="0" dirty="0" smtClean="0"/>
          </a:p>
          <a:p>
            <a:r>
              <a:rPr lang="en-US" i="1" baseline="0" dirty="0" smtClean="0"/>
              <a:t>Knowing the syllable type makes it easier to guess which sound you should make.  This slides shows you the vowel sound each syllable type should make.</a:t>
            </a:r>
          </a:p>
          <a:p>
            <a:endParaRPr lang="en-US" i="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dirty="0" smtClean="0"/>
              <a:t>[If appropriate, point out the short , long, or r-controlled vowel sound (as well as the consonant-le sound) in each of the example words with the syllable types on the left side of the slide.]</a:t>
            </a:r>
          </a:p>
        </p:txBody>
      </p:sp>
      <p:sp>
        <p:nvSpPr>
          <p:cNvPr id="4" name="Slide Number Placeholder 3"/>
          <p:cNvSpPr>
            <a:spLocks noGrp="1"/>
          </p:cNvSpPr>
          <p:nvPr>
            <p:ph type="sldNum" sz="quarter" idx="10"/>
          </p:nvPr>
        </p:nvSpPr>
        <p:spPr/>
        <p:txBody>
          <a:bodyPr/>
          <a:lstStyle/>
          <a:p>
            <a:fld id="{1B2FDE5F-761A-834B-B6C6-6695C045B70C}" type="slidenum">
              <a:rPr lang="en-US" smtClean="0"/>
              <a:t>13</a:t>
            </a:fld>
            <a:endParaRPr lang="en-US"/>
          </a:p>
        </p:txBody>
      </p:sp>
    </p:spTree>
    <p:extLst>
      <p:ext uri="{BB962C8B-B14F-4D97-AF65-F5344CB8AC3E}">
        <p14:creationId xmlns:p14="http://schemas.microsoft.com/office/powerpoint/2010/main" val="8849857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The second</a:t>
            </a:r>
            <a:r>
              <a:rPr lang="en-US" i="1" baseline="0" dirty="0" smtClean="0"/>
              <a:t> reason why syllable types are important to reading words is that they help you break a long word into parts you can say or pronounce.</a:t>
            </a:r>
          </a:p>
          <a:p>
            <a:endParaRPr lang="en-US" i="1" baseline="0" dirty="0" smtClean="0"/>
          </a:p>
          <a:p>
            <a:r>
              <a:rPr lang="en-US" i="1" baseline="0" dirty="0" smtClean="0"/>
              <a:t>The word on this slide was taken from the math paragraph I read to you earlier.  It was one of the long and difficult words that might make middle school students stop or want to skip without trying to read it.  However, the word can be broken into its individual syllables as shown in the puzzle pieces.  Let’s look at how this is done so that you can remind your children to do it when they are reading or doing their homework.</a:t>
            </a:r>
          </a:p>
          <a:p>
            <a:endParaRPr lang="en-US" i="1" baseline="0" dirty="0" smtClean="0"/>
          </a:p>
          <a:p>
            <a:r>
              <a:rPr lang="en-US" i="1" baseline="0" dirty="0" smtClean="0"/>
              <a:t>To start breaking the word apart, students need to look for the vowels within the word because every syllable has to have one vowel sound.  Sometimes two vowel letters are needed to make one vowel sound, so there may be more than one vowel letter in the part.  But in this word, only one vowel appears in each part. </a:t>
            </a:r>
          </a:p>
          <a:p>
            <a:endParaRPr lang="en-US" i="1" baseline="0" dirty="0" smtClean="0"/>
          </a:p>
          <a:p>
            <a:r>
              <a:rPr lang="en-US" i="0" baseline="0" dirty="0" smtClean="0"/>
              <a:t>[Indicate the vowels.]</a:t>
            </a:r>
            <a:endParaRPr lang="en-US" i="1" baseline="0" dirty="0" smtClean="0"/>
          </a:p>
          <a:p>
            <a:endParaRPr lang="en-US" i="1" baseline="0" dirty="0" smtClean="0"/>
          </a:p>
          <a:p>
            <a:r>
              <a:rPr lang="en-US" i="1" baseline="0" dirty="0" smtClean="0"/>
              <a:t>Once the word is broken into syllable parts, each part can be said or pronounced using the clue that the syllable type gives about the vowel sound.  Then, the parts can be blended together to say the whole word.  Listen while I demonstrate this.</a:t>
            </a:r>
          </a:p>
          <a:p>
            <a:endParaRPr lang="en-US" i="1" baseline="0" dirty="0" smtClean="0"/>
          </a:p>
          <a:p>
            <a:r>
              <a:rPr lang="en-US" i="0" baseline="0" dirty="0" smtClean="0"/>
              <a:t>[Pronounce each part of the word and then blend the parts to say the whole word.]</a:t>
            </a:r>
          </a:p>
        </p:txBody>
      </p:sp>
      <p:sp>
        <p:nvSpPr>
          <p:cNvPr id="4" name="Slide Number Placeholder 3"/>
          <p:cNvSpPr>
            <a:spLocks noGrp="1"/>
          </p:cNvSpPr>
          <p:nvPr>
            <p:ph type="sldNum" sz="quarter" idx="10"/>
          </p:nvPr>
        </p:nvSpPr>
        <p:spPr/>
        <p:txBody>
          <a:bodyPr/>
          <a:lstStyle/>
          <a:p>
            <a:fld id="{1B2FDE5F-761A-834B-B6C6-6695C045B70C}" type="slidenum">
              <a:rPr lang="en-US" smtClean="0"/>
              <a:t>14</a:t>
            </a:fld>
            <a:endParaRPr lang="en-US"/>
          </a:p>
        </p:txBody>
      </p:sp>
    </p:spTree>
    <p:extLst>
      <p:ext uri="{BB962C8B-B14F-4D97-AF65-F5344CB8AC3E}">
        <p14:creationId xmlns:p14="http://schemas.microsoft.com/office/powerpoint/2010/main" val="4773044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i="0" baseline="0" dirty="0" smtClean="0"/>
              <a:t>[Do NOT say the word on this slide!]</a:t>
            </a:r>
          </a:p>
          <a:p>
            <a:pPr marL="0" marR="0" indent="0" algn="l" defTabSz="914400" rtl="0" eaLnBrk="1" fontAlgn="auto" latinLnBrk="0" hangingPunct="1">
              <a:lnSpc>
                <a:spcPct val="100000"/>
              </a:lnSpc>
              <a:spcBef>
                <a:spcPts val="0"/>
              </a:spcBef>
              <a:spcAft>
                <a:spcPts val="0"/>
              </a:spcAft>
              <a:buClrTx/>
              <a:buSzTx/>
              <a:buFontTx/>
              <a:buNone/>
              <a:tabLst/>
              <a:defRPr/>
            </a:pPr>
            <a:endParaRPr lang="en-US" i="0" baseline="0" dirty="0" smtClean="0"/>
          </a:p>
          <a:p>
            <a:r>
              <a:rPr lang="en-US" i="1" baseline="0" dirty="0" smtClean="0"/>
              <a:t>Now you try breaking a word into parts you can say or pronounce.  The word on this slide was taken from a middle school social studies textbook.</a:t>
            </a:r>
            <a:r>
              <a:rPr lang="en-US" i="0" baseline="0" dirty="0" smtClean="0"/>
              <a:t>  </a:t>
            </a:r>
            <a:r>
              <a:rPr lang="en-US" i="1" baseline="0" dirty="0" smtClean="0"/>
              <a:t>See if you can use the vowels to help you find the syllables in the word.  Work with the person sitting next to you to break this word into pronounceable parts.  You also may want to use the handout on the six syllable types in case you get stuck.</a:t>
            </a:r>
          </a:p>
          <a:p>
            <a:endParaRPr lang="en-US" i="1" baseline="0" dirty="0" smtClean="0"/>
          </a:p>
          <a:p>
            <a:r>
              <a:rPr lang="en-US" i="0" baseline="0" dirty="0" smtClean="0"/>
              <a:t>[Allow participants up to 1 minute to work on breaking the word into syllables.  Monitor and offer support as necessary.  It is not necessary for participants to be precise in breaking the syllables.  Do not correct their divisions unless it would not make sense when trying to pronounce the word parts and word.  After no more than 1 minute, reconvene the larger group.  Ask participants to share their ideas for how to break the word into parts.  If possible, have participants write the word parts on a dry erase board or chart paper.  Alternatively, they might write the parts on paper projected to a screen with a document camera.]</a:t>
            </a:r>
          </a:p>
          <a:p>
            <a:endParaRPr lang="en-US" i="1" baseline="0" dirty="0" smtClean="0"/>
          </a:p>
          <a:p>
            <a:r>
              <a:rPr lang="en-US" i="1" baseline="0" dirty="0" smtClean="0"/>
              <a:t>Don’t worry if your parts look a little different from someone else’s.  The important thing is to have parts that will help you say or pronounce the word correctly.  If your word parts don’t seem correct when you put them together to say the whole word, then you can fix them.  </a:t>
            </a:r>
          </a:p>
          <a:p>
            <a:endParaRPr lang="en-US" i="1" baseline="0" dirty="0" smtClean="0"/>
          </a:p>
          <a:p>
            <a:r>
              <a:rPr lang="en-US" i="1" baseline="0" dirty="0" smtClean="0"/>
              <a:t>Try reading each part you identified in order and then blending all the parts to say the word.</a:t>
            </a:r>
          </a:p>
          <a:p>
            <a:endParaRPr lang="en-US" i="1" baseline="0" dirty="0" smtClean="0"/>
          </a:p>
          <a:p>
            <a:r>
              <a:rPr lang="en-US" i="0" baseline="0" dirty="0" smtClean="0"/>
              <a:t>[Ask for a volunteer to try this, using the word parts he/she identified.  Offer support as necessary.]</a:t>
            </a:r>
          </a:p>
        </p:txBody>
      </p:sp>
      <p:sp>
        <p:nvSpPr>
          <p:cNvPr id="4" name="Slide Number Placeholder 3"/>
          <p:cNvSpPr>
            <a:spLocks noGrp="1"/>
          </p:cNvSpPr>
          <p:nvPr>
            <p:ph type="sldNum" sz="quarter" idx="10"/>
          </p:nvPr>
        </p:nvSpPr>
        <p:spPr/>
        <p:txBody>
          <a:bodyPr/>
          <a:lstStyle/>
          <a:p>
            <a:fld id="{1B2FDE5F-761A-834B-B6C6-6695C045B70C}" type="slidenum">
              <a:rPr lang="en-US" smtClean="0"/>
              <a:t>15</a:t>
            </a:fld>
            <a:endParaRPr lang="en-US"/>
          </a:p>
        </p:txBody>
      </p:sp>
    </p:spTree>
    <p:extLst>
      <p:ext uri="{BB962C8B-B14F-4D97-AF65-F5344CB8AC3E}">
        <p14:creationId xmlns:p14="http://schemas.microsoft.com/office/powerpoint/2010/main" val="9888104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i="0" baseline="0" dirty="0" smtClean="0"/>
              <a:t>[Reveal this </a:t>
            </a:r>
            <a:r>
              <a:rPr lang="en-US" baseline="0" dirty="0" smtClean="0"/>
              <a:t>slide after participants have offered their ideas. If participants already made the suggestions shown here, simply show the slide and acknowledge it shows what the participants said.  Otherwise, offer the explanation below.]</a:t>
            </a:r>
            <a:endParaRPr lang="en-US" i="0" baseline="0" dirty="0" smtClean="0"/>
          </a:p>
          <a:p>
            <a:endParaRPr lang="en-US" i="1" baseline="0" dirty="0" smtClean="0"/>
          </a:p>
          <a:p>
            <a:r>
              <a:rPr lang="en-US" i="1" baseline="0" dirty="0" smtClean="0"/>
              <a:t>This word has three syllables in it. The syllables give us clues about the vowel sound in each. The first, </a:t>
            </a:r>
            <a:r>
              <a:rPr lang="en-US" i="1" baseline="0" dirty="0" err="1" smtClean="0"/>
              <a:t>dic</a:t>
            </a:r>
            <a:r>
              <a:rPr lang="en-US" i="1" baseline="0" dirty="0" smtClean="0"/>
              <a:t>, is a closed syllable, so the vowel makes the short sound “</a:t>
            </a:r>
            <a:r>
              <a:rPr lang="en-US" i="1" baseline="0" dirty="0" err="1" smtClean="0"/>
              <a:t>ih</a:t>
            </a:r>
            <a:r>
              <a:rPr lang="en-US" i="1" baseline="0" dirty="0" smtClean="0"/>
              <a:t>.” The second, ta, is an open syllable, so the vowel makes the long sound “ay.” The third, tor, is an r-controlled syllable, so it makes the special sound that mostly sounds like ”</a:t>
            </a:r>
            <a:r>
              <a:rPr lang="en-US" i="1" baseline="0" dirty="0" err="1" smtClean="0"/>
              <a:t>errr</a:t>
            </a:r>
            <a:r>
              <a:rPr lang="en-US" i="1" baseline="0" dirty="0" smtClean="0"/>
              <a:t>.”</a:t>
            </a:r>
          </a:p>
          <a:p>
            <a:endParaRPr lang="en-US" i="1" baseline="0" dirty="0" smtClean="0"/>
          </a:p>
          <a:p>
            <a:r>
              <a:rPr lang="en-US" i="1" baseline="0" dirty="0" smtClean="0"/>
              <a:t>Once we can pronounce the parts, we can blend them together to say the whole word:  </a:t>
            </a:r>
            <a:r>
              <a:rPr lang="en-US" i="1" baseline="0" dirty="0" err="1" smtClean="0"/>
              <a:t>dic</a:t>
            </a:r>
            <a:r>
              <a:rPr lang="en-US" i="1" baseline="0" dirty="0" smtClean="0"/>
              <a:t>-ta-tor, dictator.</a:t>
            </a:r>
          </a:p>
        </p:txBody>
      </p:sp>
      <p:sp>
        <p:nvSpPr>
          <p:cNvPr id="4" name="Slide Number Placeholder 3"/>
          <p:cNvSpPr>
            <a:spLocks noGrp="1"/>
          </p:cNvSpPr>
          <p:nvPr>
            <p:ph type="sldNum" sz="quarter" idx="10"/>
          </p:nvPr>
        </p:nvSpPr>
        <p:spPr/>
        <p:txBody>
          <a:bodyPr/>
          <a:lstStyle/>
          <a:p>
            <a:fld id="{1B2FDE5F-761A-834B-B6C6-6695C045B70C}" type="slidenum">
              <a:rPr lang="en-US" smtClean="0"/>
              <a:t>16</a:t>
            </a:fld>
            <a:endParaRPr lang="en-US"/>
          </a:p>
        </p:txBody>
      </p:sp>
    </p:spTree>
    <p:extLst>
      <p:ext uri="{BB962C8B-B14F-4D97-AF65-F5344CB8AC3E}">
        <p14:creationId xmlns:p14="http://schemas.microsoft.com/office/powerpoint/2010/main" val="38309110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We have been looking at the first part of becoming </a:t>
            </a:r>
            <a:r>
              <a:rPr lang="en-US" i="1" baseline="0" smtClean="0"/>
              <a:t>a good reader: </a:t>
            </a:r>
            <a:r>
              <a:rPr lang="en-US" i="1" baseline="0" dirty="0" smtClean="0"/>
              <a:t>word identification. We focused on just two of the three skills in this part.  Spelling is a little </a:t>
            </a:r>
            <a:r>
              <a:rPr lang="en-US" i="1" strike="noStrike" baseline="0" dirty="0" smtClean="0"/>
              <a:t>more difficult</a:t>
            </a:r>
            <a:r>
              <a:rPr lang="en-US" i="1" baseline="0" dirty="0" smtClean="0"/>
              <a:t>, but can be helpful to English language learners and students with learning disabilities who are still working on saying or pronouncing words.</a:t>
            </a:r>
          </a:p>
          <a:p>
            <a:endParaRPr lang="en-US" i="1" baseline="0" dirty="0" smtClean="0"/>
          </a:p>
          <a:p>
            <a:r>
              <a:rPr lang="en-US" i="1" baseline="0" dirty="0" smtClean="0"/>
              <a:t>It is important to remember that the skills we have been learning today are used when reading actual books.  In other words, we do not want students to learn the skills simply to play word games with individual words.  We learn the skills of identifying syllable types and breaking words into parts so that we can use them to figure out the long and difficult words we see when reading books or other materials.  In fact, it is important to practice these skills with lots of different </a:t>
            </a:r>
            <a:r>
              <a:rPr lang="en-US" i="1" strike="noStrike" baseline="0" dirty="0" smtClean="0"/>
              <a:t>books.</a:t>
            </a:r>
            <a:r>
              <a:rPr lang="en-US" i="1" baseline="0" dirty="0" smtClean="0"/>
              <a:t> </a:t>
            </a:r>
          </a:p>
          <a:p>
            <a:endParaRPr lang="en-US" i="1" baseline="0" dirty="0" smtClean="0"/>
          </a:p>
          <a:p>
            <a:r>
              <a:rPr lang="en-US" i="1" baseline="0" dirty="0" smtClean="0"/>
              <a:t>You can see in this figure that having students spend time with their eyes on print is the base that supports becoming a good reader.  You can help your children by encouraging them to read at home and to show you how they are figuring out some of the long and difficult words in their </a:t>
            </a:r>
            <a:r>
              <a:rPr lang="en-US" i="1" strike="noStrike" baseline="0" dirty="0" smtClean="0"/>
              <a:t>classwork or homework.</a:t>
            </a:r>
            <a:r>
              <a:rPr lang="en-US" i="1" baseline="0" dirty="0" smtClean="0"/>
              <a:t>  Think for a moment about what you will do when you are checking on how your children are reading long words in their books.</a:t>
            </a:r>
          </a:p>
          <a:p>
            <a:endParaRPr lang="en-US" i="1" baseline="0" dirty="0" smtClean="0"/>
          </a:p>
          <a:p>
            <a:r>
              <a:rPr lang="en-US" i="0" baseline="0" dirty="0" smtClean="0"/>
              <a:t>[You can give participants 10-15 seconds of think time.  Then, ask someone to state the steps they would follow in helping a child read long words.]</a:t>
            </a:r>
          </a:p>
        </p:txBody>
      </p:sp>
      <p:sp>
        <p:nvSpPr>
          <p:cNvPr id="4" name="Slide Number Placeholder 3"/>
          <p:cNvSpPr>
            <a:spLocks noGrp="1"/>
          </p:cNvSpPr>
          <p:nvPr>
            <p:ph type="sldNum" sz="quarter" idx="10"/>
          </p:nvPr>
        </p:nvSpPr>
        <p:spPr/>
        <p:txBody>
          <a:bodyPr/>
          <a:lstStyle/>
          <a:p>
            <a:fld id="{1B2FDE5F-761A-834B-B6C6-6695C045B70C}" type="slidenum">
              <a:rPr lang="en-US" smtClean="0"/>
              <a:t>17</a:t>
            </a:fld>
            <a:endParaRPr lang="en-US"/>
          </a:p>
        </p:txBody>
      </p:sp>
    </p:spTree>
    <p:extLst>
      <p:ext uri="{BB962C8B-B14F-4D97-AF65-F5344CB8AC3E}">
        <p14:creationId xmlns:p14="http://schemas.microsoft.com/office/powerpoint/2010/main" val="2024614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i="0" baseline="0" dirty="0" smtClean="0"/>
              <a:t>[Reveal this </a:t>
            </a:r>
            <a:r>
              <a:rPr lang="en-US" baseline="0" dirty="0" smtClean="0"/>
              <a:t>slide after participants have offered their ideas.]</a:t>
            </a:r>
            <a:endParaRPr lang="en-US" i="0" baseline="0" dirty="0" smtClean="0"/>
          </a:p>
          <a:p>
            <a:endParaRPr lang="en-US" dirty="0" smtClean="0"/>
          </a:p>
          <a:p>
            <a:r>
              <a:rPr lang="en-US" i="1" dirty="0" smtClean="0"/>
              <a:t>You can help your</a:t>
            </a:r>
            <a:r>
              <a:rPr lang="en-US" i="1" baseline="0" dirty="0" smtClean="0"/>
              <a:t> children follow t</a:t>
            </a:r>
            <a:r>
              <a:rPr lang="en-US" i="1" dirty="0" smtClean="0"/>
              <a:t>hese six steps to figure out how to say or pronounce the long words in their books.  They are the same steps we followed when practicing</a:t>
            </a:r>
            <a:r>
              <a:rPr lang="en-US" i="1" baseline="0" dirty="0" smtClean="0"/>
              <a:t> with the words “congruent” and “dictator.”</a:t>
            </a:r>
          </a:p>
          <a:p>
            <a:endParaRPr lang="en-US" i="1" baseline="0" dirty="0" smtClean="0"/>
          </a:p>
          <a:p>
            <a:r>
              <a:rPr lang="en-US" i="0" baseline="0" dirty="0" smtClean="0"/>
              <a:t>[</a:t>
            </a:r>
            <a:r>
              <a:rPr lang="en-US" i="0" strike="noStrike" baseline="0" dirty="0" smtClean="0"/>
              <a:t>Read out loud </a:t>
            </a:r>
            <a:r>
              <a:rPr lang="en-US" i="0" baseline="0" dirty="0" smtClean="0"/>
              <a:t>each step on the slide.  If necessary, explain by referring back to how you followed the steps on slides 14 and 16.]</a:t>
            </a:r>
            <a:endParaRPr lang="en-US" i="0" dirty="0"/>
          </a:p>
        </p:txBody>
      </p:sp>
      <p:sp>
        <p:nvSpPr>
          <p:cNvPr id="4" name="Slide Number Placeholder 3"/>
          <p:cNvSpPr>
            <a:spLocks noGrp="1"/>
          </p:cNvSpPr>
          <p:nvPr>
            <p:ph type="sldNum" sz="quarter" idx="10"/>
          </p:nvPr>
        </p:nvSpPr>
        <p:spPr/>
        <p:txBody>
          <a:bodyPr/>
          <a:lstStyle/>
          <a:p>
            <a:fld id="{1B2FDE5F-761A-834B-B6C6-6695C045B70C}" type="slidenum">
              <a:rPr lang="en-US" smtClean="0"/>
              <a:t>18</a:t>
            </a:fld>
            <a:endParaRPr lang="en-US"/>
          </a:p>
        </p:txBody>
      </p:sp>
    </p:spTree>
    <p:extLst>
      <p:ext uri="{BB962C8B-B14F-4D97-AF65-F5344CB8AC3E}">
        <p14:creationId xmlns:p14="http://schemas.microsoft.com/office/powerpoint/2010/main" val="2042761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i="0" baseline="0" dirty="0" smtClean="0"/>
              <a:t>[Offer participants the opportunity to ask clarifying questions. Consider offering the participants a way to contact you or someone else involved in the Family Workshops if they think of other questions later.]</a:t>
            </a:r>
          </a:p>
          <a:p>
            <a:endParaRPr lang="en-US" i="1" baseline="0" dirty="0" smtClean="0"/>
          </a:p>
          <a:p>
            <a:r>
              <a:rPr lang="en-US" i="1" baseline="0" dirty="0" smtClean="0"/>
              <a:t>Other workshops will explain more of the reading strategies your children are learning to use when they read their textbooks and other class materials.  If you better understand what they are being asked to do, you will be able to help them as they complete their classwork. </a:t>
            </a:r>
          </a:p>
          <a:p>
            <a:endParaRPr lang="en-US" i="1" baseline="0" dirty="0" smtClean="0"/>
          </a:p>
          <a:p>
            <a:r>
              <a:rPr lang="en-US" i="0" baseline="0" dirty="0" smtClean="0"/>
              <a:t>[Thank participants for coming and let them know when and where the next session will be held. Consider providing a handout with the session titles as well as the dates, times, and locations of the offerings.]</a:t>
            </a:r>
          </a:p>
        </p:txBody>
      </p:sp>
      <p:sp>
        <p:nvSpPr>
          <p:cNvPr id="4" name="Slide Number Placeholder 3"/>
          <p:cNvSpPr>
            <a:spLocks noGrp="1"/>
          </p:cNvSpPr>
          <p:nvPr>
            <p:ph type="sldNum" sz="quarter" idx="10"/>
          </p:nvPr>
        </p:nvSpPr>
        <p:spPr/>
        <p:txBody>
          <a:bodyPr/>
          <a:lstStyle/>
          <a:p>
            <a:fld id="{1B2FDE5F-761A-834B-B6C6-6695C045B70C}" type="slidenum">
              <a:rPr lang="en-US" smtClean="0"/>
              <a:t>19</a:t>
            </a:fld>
            <a:endParaRPr lang="en-US"/>
          </a:p>
        </p:txBody>
      </p:sp>
    </p:spTree>
    <p:extLst>
      <p:ext uri="{BB962C8B-B14F-4D97-AF65-F5344CB8AC3E}">
        <p14:creationId xmlns:p14="http://schemas.microsoft.com/office/powerpoint/2010/main" val="1469113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Today, we will talk about the kinds of words that are found in the books middle school students need to read for their classes.  These words tend to be really long – or to be made of multiple parts. We can call these parts syllables, so the long words would have more than one syllable.  They would be multi-syllable words. Learning to use a strategy for reading these words can help students be more successful. </a:t>
            </a:r>
          </a:p>
        </p:txBody>
      </p:sp>
      <p:sp>
        <p:nvSpPr>
          <p:cNvPr id="4" name="Slide Number Placeholder 3"/>
          <p:cNvSpPr>
            <a:spLocks noGrp="1"/>
          </p:cNvSpPr>
          <p:nvPr>
            <p:ph type="sldNum" sz="quarter" idx="10"/>
          </p:nvPr>
        </p:nvSpPr>
        <p:spPr/>
        <p:txBody>
          <a:bodyPr/>
          <a:lstStyle/>
          <a:p>
            <a:fld id="{1B2FDE5F-761A-834B-B6C6-6695C045B70C}" type="slidenum">
              <a:rPr lang="en-US" smtClean="0"/>
              <a:t>2</a:t>
            </a:fld>
            <a:endParaRPr lang="en-US"/>
          </a:p>
        </p:txBody>
      </p:sp>
    </p:spTree>
    <p:extLst>
      <p:ext uri="{BB962C8B-B14F-4D97-AF65-F5344CB8AC3E}">
        <p14:creationId xmlns:p14="http://schemas.microsoft.com/office/powerpoint/2010/main" val="39306078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I am going </a:t>
            </a:r>
            <a:r>
              <a:rPr lang="en-US" i="1" baseline="0" dirty="0" smtClean="0"/>
              <a:t>read the sentences in these two boxes out loud to you.  Each box has </a:t>
            </a:r>
            <a:r>
              <a:rPr lang="en-US" b="0" i="1" baseline="0" dirty="0" smtClean="0"/>
              <a:t>only</a:t>
            </a:r>
            <a:r>
              <a:rPr lang="en-US" i="1" baseline="0" dirty="0" smtClean="0"/>
              <a:t> three sentences that were taken from two different books. We could call the parts of the books that you see in the boxes “paragraphs.”  As I read, I want you to </a:t>
            </a:r>
            <a:r>
              <a:rPr lang="en-US" i="1" dirty="0" smtClean="0"/>
              <a:t>think about what</a:t>
            </a:r>
            <a:r>
              <a:rPr lang="en-US" i="1" baseline="0" dirty="0" smtClean="0"/>
              <a:t> makes these two </a:t>
            </a:r>
            <a:r>
              <a:rPr lang="en-US" i="1" strike="noStrike" baseline="0" dirty="0" smtClean="0"/>
              <a:t>paragraphs </a:t>
            </a:r>
            <a:r>
              <a:rPr lang="en-US" i="1" baseline="0" dirty="0" smtClean="0"/>
              <a:t>different</a:t>
            </a:r>
            <a:r>
              <a:rPr lang="en-US" i="1" dirty="0" smtClean="0"/>
              <a:t>.  What do you notice</a:t>
            </a:r>
            <a:r>
              <a:rPr lang="en-US" i="1" baseline="0" dirty="0" smtClean="0"/>
              <a:t> about the words in each?  What do you notice about the sentences in each?</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[Read the </a:t>
            </a:r>
            <a:r>
              <a:rPr lang="en-US" strike="noStrike" baseline="0" dirty="0" smtClean="0"/>
              <a:t>paragraphs </a:t>
            </a:r>
            <a:r>
              <a:rPr lang="en-US" baseline="0" dirty="0" smtClean="0"/>
              <a:t>to the participants at an appropriate rate and with expression. When you finish, give participants about 30 seconds of think time to consider what makes the two </a:t>
            </a:r>
            <a:r>
              <a:rPr lang="en-US" strike="noStrike" baseline="0" dirty="0" smtClean="0"/>
              <a:t>passages</a:t>
            </a:r>
            <a:r>
              <a:rPr lang="en-US" baseline="0" dirty="0" smtClean="0"/>
              <a:t> different. Repeat the questions: </a:t>
            </a:r>
            <a:r>
              <a:rPr lang="en-US" i="1" dirty="0" smtClean="0"/>
              <a:t>What do you notice</a:t>
            </a:r>
            <a:r>
              <a:rPr lang="en-US" i="1" baseline="0" dirty="0" smtClean="0"/>
              <a:t> about the words in each?  What do you notice about the sentences in each?</a:t>
            </a: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[After the think time, ask participants to share their ideas about the differences in the words and sentences in the two </a:t>
            </a:r>
            <a:r>
              <a:rPr lang="en-US" strike="noStrike" baseline="0" dirty="0" smtClean="0"/>
              <a:t>paragraphs</a:t>
            </a:r>
            <a:r>
              <a:rPr lang="en-US" baseline="0" dirty="0" smtClean="0"/>
              <a:t>.]</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1B2FDE5F-761A-834B-B6C6-6695C045B70C}" type="slidenum">
              <a:rPr lang="en-US" smtClean="0"/>
              <a:t>3</a:t>
            </a:fld>
            <a:endParaRPr lang="en-US"/>
          </a:p>
        </p:txBody>
      </p:sp>
    </p:spTree>
    <p:extLst>
      <p:ext uri="{BB962C8B-B14F-4D97-AF65-F5344CB8AC3E}">
        <p14:creationId xmlns:p14="http://schemas.microsoft.com/office/powerpoint/2010/main" val="2116880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[Reveal this slide after participants have offered their ideas. If participants already made the suggestions shown here, simply show the slide and acknowledge it shows what the participants said.  Otherwise, offer the explanation below.]</a:t>
            </a:r>
            <a:endParaRPr lang="en-US" i="1" dirty="0" smtClean="0"/>
          </a:p>
          <a:p>
            <a:endParaRPr lang="en-US" dirty="0" smtClean="0"/>
          </a:p>
          <a:p>
            <a:r>
              <a:rPr lang="en-US" i="1" dirty="0" smtClean="0"/>
              <a:t>Let’s start by looking at the paragraph on the left</a:t>
            </a:r>
            <a:r>
              <a:rPr lang="en-US" i="1" baseline="0" dirty="0" smtClean="0"/>
              <a:t> side of the slide.  You will notice that the sentences are all very short, with only 3-6 words in each sentence. Each sentence starts the same way: “We are painting</a:t>
            </a:r>
            <a:r>
              <a:rPr lang="is-IS" i="1" baseline="0" dirty="0" smtClean="0"/>
              <a:t>…”  Most of the words are for things we already know or things we would be likely to say when having a conversation with someone.  They include words for numbers, such as ”five;” colors, such as “green” and “red;” and objects we see everyday, such as “grass” and “flowers.”  Most of the words are pretty short, meaning that they have 5 letters or fewer.</a:t>
            </a:r>
            <a:endParaRPr lang="en-US" i="1" dirty="0"/>
          </a:p>
        </p:txBody>
      </p:sp>
      <p:sp>
        <p:nvSpPr>
          <p:cNvPr id="4" name="Slide Number Placeholder 3"/>
          <p:cNvSpPr>
            <a:spLocks noGrp="1"/>
          </p:cNvSpPr>
          <p:nvPr>
            <p:ph type="sldNum" sz="quarter" idx="10"/>
          </p:nvPr>
        </p:nvSpPr>
        <p:spPr/>
        <p:txBody>
          <a:bodyPr/>
          <a:lstStyle/>
          <a:p>
            <a:fld id="{1B2FDE5F-761A-834B-B6C6-6695C045B70C}" type="slidenum">
              <a:rPr lang="en-US" smtClean="0"/>
              <a:t>4</a:t>
            </a:fld>
            <a:endParaRPr lang="en-US"/>
          </a:p>
        </p:txBody>
      </p:sp>
    </p:spTree>
    <p:extLst>
      <p:ext uri="{BB962C8B-B14F-4D97-AF65-F5344CB8AC3E}">
        <p14:creationId xmlns:p14="http://schemas.microsoft.com/office/powerpoint/2010/main" val="2950083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participants already made the suggestions shown here, simply show the slide and acknowledge it shows what the participants said.  Otherwise, offer the explanation below.]</a:t>
            </a:r>
            <a:endParaRPr lang="en-US" i="1" dirty="0" smtClean="0"/>
          </a:p>
          <a:p>
            <a:endParaRPr lang="en-US" dirty="0" smtClean="0"/>
          </a:p>
          <a:p>
            <a:r>
              <a:rPr lang="en-US" i="1" dirty="0" smtClean="0"/>
              <a:t>Now let’s look at the paragraph on the right </a:t>
            </a:r>
            <a:r>
              <a:rPr lang="en-US" i="1" baseline="0" dirty="0" smtClean="0"/>
              <a:t>side of the slide.  You will notice that the sentences are all much longer, with 10-15 words in each sentence. The sentences start in different ways, but they are all about polygons.  Polygons are not something we would normally talk about with our friends.  They are something we would only talk about in math class.  </a:t>
            </a:r>
            <a:r>
              <a:rPr lang="is-IS" i="1" baseline="0" dirty="0" smtClean="0"/>
              <a:t>The other words also are things that are not usually used outside of school such as “simple closed figure,” ”sides congruent,” “angles congruent,” and “regular polygon.”  Most of these words are long, meaning they have 6 letters or more.</a:t>
            </a:r>
          </a:p>
        </p:txBody>
      </p:sp>
      <p:sp>
        <p:nvSpPr>
          <p:cNvPr id="4" name="Slide Number Placeholder 3"/>
          <p:cNvSpPr>
            <a:spLocks noGrp="1"/>
          </p:cNvSpPr>
          <p:nvPr>
            <p:ph type="sldNum" sz="quarter" idx="10"/>
          </p:nvPr>
        </p:nvSpPr>
        <p:spPr/>
        <p:txBody>
          <a:bodyPr/>
          <a:lstStyle/>
          <a:p>
            <a:fld id="{1B2FDE5F-761A-834B-B6C6-6695C045B70C}" type="slidenum">
              <a:rPr lang="en-US" smtClean="0"/>
              <a:t>5</a:t>
            </a:fld>
            <a:endParaRPr lang="en-US"/>
          </a:p>
        </p:txBody>
      </p:sp>
    </p:spTree>
    <p:extLst>
      <p:ext uri="{BB962C8B-B14F-4D97-AF65-F5344CB8AC3E}">
        <p14:creationId xmlns:p14="http://schemas.microsoft.com/office/powerpoint/2010/main" val="1623728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Now that you have looked at the words and sentences in each box or </a:t>
            </a:r>
            <a:r>
              <a:rPr lang="en-US" i="1" strike="noStrike" baseline="0" dirty="0" smtClean="0"/>
              <a:t>paragraph</a:t>
            </a:r>
            <a:r>
              <a:rPr lang="en-US" i="1" baseline="0" dirty="0" smtClean="0"/>
              <a:t>, can you guess the grade level of the student who be expected to read each </a:t>
            </a:r>
            <a:r>
              <a:rPr lang="en-US" i="1" strike="noStrike" baseline="0" dirty="0" smtClean="0"/>
              <a:t>one</a:t>
            </a:r>
            <a:r>
              <a:rPr lang="en-US" i="1" baseline="0" dirty="0" smtClean="0"/>
              <a:t>?  Take a moment to talk to the person sitting next to you about the grade level in which you think each would be read.</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[Give participants up to 1 minute to talk about the grade levels of the </a:t>
            </a:r>
            <a:r>
              <a:rPr lang="en-US" strike="noStrike" baseline="0" dirty="0" smtClean="0"/>
              <a:t>paragraphs</a:t>
            </a:r>
            <a:r>
              <a:rPr lang="en-US" baseline="0" dirty="0" smtClean="0"/>
              <a:t>.  Then ask for responses.]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1B2FDE5F-761A-834B-B6C6-6695C045B70C}" type="slidenum">
              <a:rPr lang="en-US" smtClean="0"/>
              <a:t>6</a:t>
            </a:fld>
            <a:endParaRPr lang="en-US"/>
          </a:p>
        </p:txBody>
      </p:sp>
    </p:spTree>
    <p:extLst>
      <p:ext uri="{BB962C8B-B14F-4D97-AF65-F5344CB8AC3E}">
        <p14:creationId xmlns:p14="http://schemas.microsoft.com/office/powerpoint/2010/main" val="8912024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[Reveal this slide after participants have offered their ideas.]</a:t>
            </a:r>
            <a:endParaRPr lang="en-US" i="1" baseline="0" dirty="0" smtClean="0"/>
          </a:p>
          <a:p>
            <a:endParaRPr lang="en-US" i="1" baseline="0" dirty="0" smtClean="0"/>
          </a:p>
          <a:p>
            <a:r>
              <a:rPr lang="en-US" i="1" baseline="0" dirty="0" smtClean="0"/>
              <a:t>The sentences on the left were taken from a book that would be read by someone in about the first grade.  Depending on the student and his or her skills, it could be read by someone a little older or a little younger.  But, it would be about right for beginning readers in grade 1. An older student – or even an adult – who is still learning English or has reading disabilities would be reading this kind of </a:t>
            </a:r>
            <a:r>
              <a:rPr lang="en-US" i="1" strike="noStrike" baseline="0" dirty="0" smtClean="0"/>
              <a:t>paragraph, </a:t>
            </a:r>
            <a:r>
              <a:rPr lang="en-US" i="1" baseline="0" dirty="0" smtClean="0"/>
              <a:t>too.</a:t>
            </a:r>
          </a:p>
          <a:p>
            <a:endParaRPr lang="en-US" i="1" baseline="0" dirty="0" smtClean="0"/>
          </a:p>
          <a:p>
            <a:r>
              <a:rPr lang="en-US" i="1" baseline="0" dirty="0" smtClean="0"/>
              <a:t>The sentences on the right were taken from a book that would be read by someone in about a seventh grade math class.  Depending on when geometry is taught, it may be read by someone a little older or a little younger.  But, it would be about right for most middle school students in grade 7. An older student who was still learning English or who had reading disabilities would think this paragraph was difficult.</a:t>
            </a:r>
          </a:p>
          <a:p>
            <a:endParaRPr lang="en-US" i="1" baseline="0" dirty="0" smtClean="0"/>
          </a:p>
        </p:txBody>
      </p:sp>
      <p:sp>
        <p:nvSpPr>
          <p:cNvPr id="4" name="Slide Number Placeholder 3"/>
          <p:cNvSpPr>
            <a:spLocks noGrp="1"/>
          </p:cNvSpPr>
          <p:nvPr>
            <p:ph type="sldNum" sz="quarter" idx="10"/>
          </p:nvPr>
        </p:nvSpPr>
        <p:spPr/>
        <p:txBody>
          <a:bodyPr/>
          <a:lstStyle/>
          <a:p>
            <a:fld id="{1B2FDE5F-761A-834B-B6C6-6695C045B70C}" type="slidenum">
              <a:rPr lang="en-US" smtClean="0"/>
              <a:t>7</a:t>
            </a:fld>
            <a:endParaRPr lang="en-US"/>
          </a:p>
        </p:txBody>
      </p:sp>
    </p:spTree>
    <p:extLst>
      <p:ext uri="{BB962C8B-B14F-4D97-AF65-F5344CB8AC3E}">
        <p14:creationId xmlns:p14="http://schemas.microsoft.com/office/powerpoint/2010/main" val="2673752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baseline="0" dirty="0" smtClean="0"/>
              <a:t>The problem is that many middle school students are not comfortable reading the words you see in the </a:t>
            </a:r>
            <a:r>
              <a:rPr lang="en-US" i="1" strike="noStrike" baseline="0" dirty="0" smtClean="0"/>
              <a:t>paragraph</a:t>
            </a:r>
            <a:r>
              <a:rPr lang="en-US" i="1" baseline="0" dirty="0" smtClean="0"/>
              <a:t>. When they come to those long and unfamiliar words, they often stop or skip over them.  They do not even try to read the words because the words seem too hard.  This slide shows you what would be left in the </a:t>
            </a:r>
            <a:r>
              <a:rPr lang="en-US" i="1" strike="noStrike" baseline="0" dirty="0" smtClean="0"/>
              <a:t>paragraph </a:t>
            </a:r>
            <a:r>
              <a:rPr lang="en-US" i="1" baseline="0" dirty="0" smtClean="0"/>
              <a:t>after a student skipped over every one of the long and difficult words.  It would be nearly impossible to learn the information. This is what many students do if they are they English language learners or have reading disabilities.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1B2FDE5F-761A-834B-B6C6-6695C045B70C}" type="slidenum">
              <a:rPr lang="en-US" smtClean="0"/>
              <a:t>8</a:t>
            </a:fld>
            <a:endParaRPr lang="en-US"/>
          </a:p>
        </p:txBody>
      </p:sp>
    </p:spTree>
    <p:extLst>
      <p:ext uri="{BB962C8B-B14F-4D97-AF65-F5344CB8AC3E}">
        <p14:creationId xmlns:p14="http://schemas.microsoft.com/office/powerpoint/2010/main" val="31825734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i="1" dirty="0" smtClean="0"/>
              <a:t>If you came to</a:t>
            </a:r>
            <a:r>
              <a:rPr lang="en-US" i="1" baseline="0" dirty="0" smtClean="0"/>
              <a:t> our first Family Workshop, you will remember seeing this figure.  It shows the three basic parts of becoming a </a:t>
            </a:r>
            <a:r>
              <a:rPr lang="en-US" i="1" strike="noStrike" baseline="0" dirty="0" smtClean="0"/>
              <a:t>good</a:t>
            </a:r>
            <a:r>
              <a:rPr lang="en-US" i="1" baseline="0" dirty="0" smtClean="0"/>
              <a:t> middle school reader. Today we are going to talk about the Word Identification part.  This part has three skills: syllable types, word parts, and spelling.  We will talk briefly about the skills, but we will focus mostly on kinds of syllables and word parts.  After you learn this information, you will be able to help your children by making sure they do not skip over the long words in their books.</a:t>
            </a:r>
          </a:p>
        </p:txBody>
      </p:sp>
      <p:sp>
        <p:nvSpPr>
          <p:cNvPr id="4" name="Slide Number Placeholder 3"/>
          <p:cNvSpPr>
            <a:spLocks noGrp="1"/>
          </p:cNvSpPr>
          <p:nvPr>
            <p:ph type="sldNum" sz="quarter" idx="10"/>
          </p:nvPr>
        </p:nvSpPr>
        <p:spPr/>
        <p:txBody>
          <a:bodyPr/>
          <a:lstStyle/>
          <a:p>
            <a:fld id="{1B2FDE5F-761A-834B-B6C6-6695C045B70C}" type="slidenum">
              <a:rPr lang="en-US" smtClean="0"/>
              <a:t>9</a:t>
            </a:fld>
            <a:endParaRPr lang="en-US"/>
          </a:p>
        </p:txBody>
      </p:sp>
    </p:spTree>
    <p:extLst>
      <p:ext uri="{BB962C8B-B14F-4D97-AF65-F5344CB8AC3E}">
        <p14:creationId xmlns:p14="http://schemas.microsoft.com/office/powerpoint/2010/main" val="37690934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B849C44-9D40-4A49-A93C-52D3B6D424BD}" type="datetimeFigureOut">
              <a:rPr lang="en-US" smtClean="0"/>
              <a:t>10/2/2019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F9B3EF-2A59-4D2A-B501-1EA2CC035C4F}"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85132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B849C44-9D40-4A49-A93C-52D3B6D424BD}" type="datetimeFigureOut">
              <a:rPr lang="en-US" smtClean="0"/>
              <a:t>10/2/2019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F9B3EF-2A59-4D2A-B501-1EA2CC035C4F}" type="slidenum">
              <a:rPr lang="en-US" smtClean="0"/>
              <a:t>‹#›</a:t>
            </a:fld>
            <a:endParaRPr lang="en-US"/>
          </a:p>
        </p:txBody>
      </p:sp>
    </p:spTree>
    <p:extLst>
      <p:ext uri="{BB962C8B-B14F-4D97-AF65-F5344CB8AC3E}">
        <p14:creationId xmlns:p14="http://schemas.microsoft.com/office/powerpoint/2010/main" val="2365445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B849C44-9D40-4A49-A93C-52D3B6D424BD}" type="datetimeFigureOut">
              <a:rPr lang="en-US" smtClean="0"/>
              <a:t>10/2/2019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F9B3EF-2A59-4D2A-B501-1EA2CC035C4F}" type="slidenum">
              <a:rPr lang="en-US" smtClean="0"/>
              <a:t>‹#›</a:t>
            </a:fld>
            <a:endParaRPr lang="en-US"/>
          </a:p>
        </p:txBody>
      </p:sp>
    </p:spTree>
    <p:extLst>
      <p:ext uri="{BB962C8B-B14F-4D97-AF65-F5344CB8AC3E}">
        <p14:creationId xmlns:p14="http://schemas.microsoft.com/office/powerpoint/2010/main" val="3552852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B849C44-9D40-4A49-A93C-52D3B6D424BD}" type="datetimeFigureOut">
              <a:rPr lang="en-US" smtClean="0"/>
              <a:t>10/2/2019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F9B3EF-2A59-4D2A-B501-1EA2CC035C4F}" type="slidenum">
              <a:rPr lang="en-US" smtClean="0"/>
              <a:t>‹#›</a:t>
            </a:fld>
            <a:endParaRPr lang="en-US"/>
          </a:p>
        </p:txBody>
      </p:sp>
    </p:spTree>
    <p:extLst>
      <p:ext uri="{BB962C8B-B14F-4D97-AF65-F5344CB8AC3E}">
        <p14:creationId xmlns:p14="http://schemas.microsoft.com/office/powerpoint/2010/main" val="31633351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B849C44-9D40-4A49-A93C-52D3B6D424BD}" type="datetimeFigureOut">
              <a:rPr lang="en-US" smtClean="0"/>
              <a:t>10/2/2019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F9B3EF-2A59-4D2A-B501-1EA2CC035C4F}"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6264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B849C44-9D40-4A49-A93C-52D3B6D424BD}" type="datetimeFigureOut">
              <a:rPr lang="en-US" smtClean="0"/>
              <a:t>10/2/2019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F9B3EF-2A59-4D2A-B501-1EA2CC035C4F}" type="slidenum">
              <a:rPr lang="en-US" smtClean="0"/>
              <a:t>‹#›</a:t>
            </a:fld>
            <a:endParaRPr lang="en-US"/>
          </a:p>
        </p:txBody>
      </p:sp>
    </p:spTree>
    <p:extLst>
      <p:ext uri="{BB962C8B-B14F-4D97-AF65-F5344CB8AC3E}">
        <p14:creationId xmlns:p14="http://schemas.microsoft.com/office/powerpoint/2010/main" val="1144176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B849C44-9D40-4A49-A93C-52D3B6D424BD}" type="datetimeFigureOut">
              <a:rPr lang="en-US" smtClean="0"/>
              <a:t>10/2/2019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F9B3EF-2A59-4D2A-B501-1EA2CC035C4F}" type="slidenum">
              <a:rPr lang="en-US" smtClean="0"/>
              <a:t>‹#›</a:t>
            </a:fld>
            <a:endParaRPr lang="en-US"/>
          </a:p>
        </p:txBody>
      </p:sp>
    </p:spTree>
    <p:extLst>
      <p:ext uri="{BB962C8B-B14F-4D97-AF65-F5344CB8AC3E}">
        <p14:creationId xmlns:p14="http://schemas.microsoft.com/office/powerpoint/2010/main" val="3056643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B849C44-9D40-4A49-A93C-52D3B6D424BD}" type="datetimeFigureOut">
              <a:rPr lang="en-US" smtClean="0"/>
              <a:t>10/2/2019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F9B3EF-2A59-4D2A-B501-1EA2CC035C4F}" type="slidenum">
              <a:rPr lang="en-US" smtClean="0"/>
              <a:t>‹#›</a:t>
            </a:fld>
            <a:endParaRPr lang="en-US"/>
          </a:p>
        </p:txBody>
      </p:sp>
    </p:spTree>
    <p:extLst>
      <p:ext uri="{BB962C8B-B14F-4D97-AF65-F5344CB8AC3E}">
        <p14:creationId xmlns:p14="http://schemas.microsoft.com/office/powerpoint/2010/main" val="1968206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B849C44-9D40-4A49-A93C-52D3B6D424BD}" type="datetimeFigureOut">
              <a:rPr lang="en-US" smtClean="0"/>
              <a:t>10/2/2019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AF9B3EF-2A59-4D2A-B501-1EA2CC035C4F}" type="slidenum">
              <a:rPr lang="en-US" smtClean="0"/>
              <a:t>‹#›</a:t>
            </a:fld>
            <a:endParaRPr lang="en-US"/>
          </a:p>
        </p:txBody>
      </p:sp>
    </p:spTree>
    <p:extLst>
      <p:ext uri="{BB962C8B-B14F-4D97-AF65-F5344CB8AC3E}">
        <p14:creationId xmlns:p14="http://schemas.microsoft.com/office/powerpoint/2010/main" val="42738942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B849C44-9D40-4A49-A93C-52D3B6D424BD}" type="datetimeFigureOut">
              <a:rPr lang="en-US" smtClean="0"/>
              <a:t>10/2/2019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F9B3EF-2A59-4D2A-B501-1EA2CC035C4F}" type="slidenum">
              <a:rPr lang="en-US" smtClean="0"/>
              <a:t>‹#›</a:t>
            </a:fld>
            <a:endParaRPr lang="en-US"/>
          </a:p>
        </p:txBody>
      </p:sp>
    </p:spTree>
    <p:extLst>
      <p:ext uri="{BB962C8B-B14F-4D97-AF65-F5344CB8AC3E}">
        <p14:creationId xmlns:p14="http://schemas.microsoft.com/office/powerpoint/2010/main" val="552697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B849C44-9D40-4A49-A93C-52D3B6D424BD}" type="datetimeFigureOut">
              <a:rPr lang="en-US" smtClean="0"/>
              <a:t>10/2/2019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F9B3EF-2A59-4D2A-B501-1EA2CC035C4F}" type="slidenum">
              <a:rPr lang="en-US" smtClean="0"/>
              <a:t>‹#›</a:t>
            </a:fld>
            <a:endParaRPr lang="en-US"/>
          </a:p>
        </p:txBody>
      </p:sp>
    </p:spTree>
    <p:extLst>
      <p:ext uri="{BB962C8B-B14F-4D97-AF65-F5344CB8AC3E}">
        <p14:creationId xmlns:p14="http://schemas.microsoft.com/office/powerpoint/2010/main" val="3238663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B849C44-9D40-4A49-A93C-52D3B6D424BD}" type="datetimeFigureOut">
              <a:rPr lang="en-US" smtClean="0"/>
              <a:t>10/2/2019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AF9B3EF-2A59-4D2A-B501-1EA2CC035C4F}"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89122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12.xml.rels><?xml version="1.0" encoding="UTF-8" standalone="yes"?>
<Relationships xmlns="http://schemas.openxmlformats.org/package/2006/relationships"><Relationship Id="rId3" Type="http://schemas.openxmlformats.org/officeDocument/2006/relationships/image" Target="../media/image4.tiff"/><Relationship Id="rId7" Type="http://schemas.openxmlformats.org/officeDocument/2006/relationships/image" Target="../media/image9.tif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6400" dirty="0"/>
              <a:t>How Can You Learn to Read Long and Difficult Words?</a:t>
            </a:r>
            <a:endParaRPr lang="en-US" sz="4500" dirty="0"/>
          </a:p>
        </p:txBody>
      </p:sp>
      <p:sp>
        <p:nvSpPr>
          <p:cNvPr id="3" name="Subtitle 2"/>
          <p:cNvSpPr>
            <a:spLocks noGrp="1"/>
          </p:cNvSpPr>
          <p:nvPr>
            <p:ph type="subTitle" idx="1"/>
          </p:nvPr>
        </p:nvSpPr>
        <p:spPr/>
        <p:txBody>
          <a:bodyPr/>
          <a:lstStyle/>
          <a:p>
            <a:r>
              <a:rPr lang="en-US" dirty="0" smtClean="0"/>
              <a:t>Family </a:t>
            </a:r>
            <a:r>
              <a:rPr lang="en-US" smtClean="0"/>
              <a:t>Workshop Presentation #2</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1</a:t>
            </a:fld>
            <a:endParaRPr lang="en-US" dirty="0"/>
          </a:p>
        </p:txBody>
      </p:sp>
    </p:spTree>
    <p:extLst>
      <p:ext uri="{BB962C8B-B14F-4D97-AF65-F5344CB8AC3E}">
        <p14:creationId xmlns:p14="http://schemas.microsoft.com/office/powerpoint/2010/main" val="5227988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flipH="1">
            <a:off x="2536146" y="1847720"/>
            <a:ext cx="1977786" cy="1986576"/>
          </a:xfrm>
          <a:prstGeom prst="rect">
            <a:avLst/>
          </a:prstGeom>
        </p:spPr>
      </p:pic>
      <p:sp>
        <p:nvSpPr>
          <p:cNvPr id="2" name="Title 1"/>
          <p:cNvSpPr>
            <a:spLocks noGrp="1"/>
          </p:cNvSpPr>
          <p:nvPr>
            <p:ph type="title"/>
          </p:nvPr>
        </p:nvSpPr>
        <p:spPr/>
        <p:txBody>
          <a:bodyPr/>
          <a:lstStyle/>
          <a:p>
            <a:r>
              <a:rPr lang="en-US" dirty="0" smtClean="0"/>
              <a:t>Breaking Words by Syllables</a:t>
            </a:r>
            <a:endParaRPr lang="en-US" dirty="0"/>
          </a:p>
        </p:txBody>
      </p:sp>
      <p:sp>
        <p:nvSpPr>
          <p:cNvPr id="3" name="Content Placeholder 2"/>
          <p:cNvSpPr>
            <a:spLocks noGrp="1"/>
          </p:cNvSpPr>
          <p:nvPr>
            <p:ph idx="1"/>
          </p:nvPr>
        </p:nvSpPr>
        <p:spPr>
          <a:xfrm>
            <a:off x="4991626" y="2086893"/>
            <a:ext cx="2254468" cy="4023360"/>
          </a:xfrm>
        </p:spPr>
        <p:txBody>
          <a:bodyPr>
            <a:normAutofit/>
          </a:bodyPr>
          <a:lstStyle/>
          <a:p>
            <a:pPr algn="ctr"/>
            <a:r>
              <a:rPr lang="en-US" sz="4200" dirty="0"/>
              <a:t>A</a:t>
            </a:r>
          </a:p>
          <a:p>
            <a:pPr algn="ctr"/>
            <a:r>
              <a:rPr lang="en-US" sz="4200" dirty="0"/>
              <a:t>E</a:t>
            </a:r>
          </a:p>
          <a:p>
            <a:pPr algn="ctr"/>
            <a:r>
              <a:rPr lang="en-US" sz="4200" dirty="0"/>
              <a:t>I</a:t>
            </a:r>
          </a:p>
          <a:p>
            <a:pPr algn="ctr"/>
            <a:r>
              <a:rPr lang="en-US" sz="4200" dirty="0"/>
              <a:t>O</a:t>
            </a:r>
          </a:p>
          <a:p>
            <a:pPr algn="ctr"/>
            <a:r>
              <a:rPr lang="en-US" sz="4200" dirty="0"/>
              <a:t>U</a:t>
            </a:r>
          </a:p>
        </p:txBody>
      </p:sp>
      <p:sp>
        <p:nvSpPr>
          <p:cNvPr id="4" name="Slide Number Placeholder 3"/>
          <p:cNvSpPr>
            <a:spLocks noGrp="1"/>
          </p:cNvSpPr>
          <p:nvPr>
            <p:ph type="sldNum" sz="quarter" idx="12"/>
          </p:nvPr>
        </p:nvSpPr>
        <p:spPr/>
        <p:txBody>
          <a:bodyPr/>
          <a:lstStyle/>
          <a:p>
            <a:fld id="{6113E31D-E2AB-40D1-8B51-AFA5AFEF393A}" type="slidenum">
              <a:rPr lang="en-US" smtClean="0"/>
              <a:t>10</a:t>
            </a:fld>
            <a:endParaRPr lang="en-US" dirty="0"/>
          </a:p>
        </p:txBody>
      </p:sp>
    </p:spTree>
    <p:extLst>
      <p:ext uri="{BB962C8B-B14F-4D97-AF65-F5344CB8AC3E}">
        <p14:creationId xmlns:p14="http://schemas.microsoft.com/office/powerpoint/2010/main" val="1511748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Breaking Words by Syllables</a:t>
            </a:r>
            <a:endParaRPr lang="en-US" dirty="0"/>
          </a:p>
        </p:txBody>
      </p:sp>
      <p:sp>
        <p:nvSpPr>
          <p:cNvPr id="4" name="Content Placeholder 3"/>
          <p:cNvSpPr>
            <a:spLocks noGrp="1"/>
          </p:cNvSpPr>
          <p:nvPr>
            <p:ph idx="1"/>
          </p:nvPr>
        </p:nvSpPr>
        <p:spPr>
          <a:xfrm>
            <a:off x="3258208" y="2221262"/>
            <a:ext cx="1497724" cy="852260"/>
          </a:xfrm>
        </p:spPr>
        <p:txBody>
          <a:bodyPr>
            <a:normAutofit/>
          </a:bodyPr>
          <a:lstStyle/>
          <a:p>
            <a:pPr marL="0" indent="0">
              <a:lnSpc>
                <a:spcPct val="200000"/>
              </a:lnSpc>
              <a:buNone/>
            </a:pPr>
            <a:r>
              <a:rPr lang="en-US" dirty="0" smtClean="0"/>
              <a:t>C</a:t>
            </a:r>
            <a:r>
              <a:rPr lang="en-US" i="1" dirty="0" smtClean="0"/>
              <a:t>up</a:t>
            </a:r>
            <a:endParaRPr lang="en-US" dirty="0" smtClean="0"/>
          </a:p>
        </p:txBody>
      </p:sp>
      <p:sp>
        <p:nvSpPr>
          <p:cNvPr id="2" name="Slide Number Placeholder 1"/>
          <p:cNvSpPr>
            <a:spLocks noGrp="1"/>
          </p:cNvSpPr>
          <p:nvPr>
            <p:ph type="sldNum" sz="quarter" idx="12"/>
          </p:nvPr>
        </p:nvSpPr>
        <p:spPr/>
        <p:txBody>
          <a:bodyPr/>
          <a:lstStyle/>
          <a:p>
            <a:fld id="{4FAB73BC-B049-4115-A692-8D63A059BFB8}" type="slidenum">
              <a:rPr lang="en-US" smtClean="0"/>
              <a:pPr/>
              <a:t>11</a:t>
            </a:fld>
            <a:endParaRPr lang="en-US" dirty="0"/>
          </a:p>
        </p:txBody>
      </p:sp>
      <p:pic>
        <p:nvPicPr>
          <p:cNvPr id="8" name="Content Placeholder 5"/>
          <p:cNvPicPr>
            <a:picLocks noChangeAspect="1"/>
          </p:cNvPicPr>
          <p:nvPr/>
        </p:nvPicPr>
        <p:blipFill>
          <a:blip r:embed="rId3"/>
          <a:stretch>
            <a:fillRect/>
          </a:stretch>
        </p:blipFill>
        <p:spPr>
          <a:xfrm>
            <a:off x="4206953" y="1776671"/>
            <a:ext cx="1621034" cy="2068304"/>
          </a:xfrm>
          <a:prstGeom prst="rect">
            <a:avLst/>
          </a:prstGeom>
        </p:spPr>
      </p:pic>
      <p:pic>
        <p:nvPicPr>
          <p:cNvPr id="15" name="Picture 14"/>
          <p:cNvPicPr>
            <a:picLocks noChangeAspect="1"/>
          </p:cNvPicPr>
          <p:nvPr/>
        </p:nvPicPr>
        <p:blipFill>
          <a:blip r:embed="rId4"/>
          <a:stretch>
            <a:fillRect/>
          </a:stretch>
        </p:blipFill>
        <p:spPr>
          <a:xfrm>
            <a:off x="4330263" y="2647392"/>
            <a:ext cx="4482702" cy="3288316"/>
          </a:xfrm>
          <a:prstGeom prst="rect">
            <a:avLst/>
          </a:prstGeom>
        </p:spPr>
      </p:pic>
      <p:sp>
        <p:nvSpPr>
          <p:cNvPr id="16" name="Content Placeholder 3"/>
          <p:cNvSpPr txBox="1">
            <a:spLocks/>
          </p:cNvSpPr>
          <p:nvPr/>
        </p:nvSpPr>
        <p:spPr>
          <a:xfrm>
            <a:off x="7315241" y="4291550"/>
            <a:ext cx="1497724" cy="85226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nSpc>
                <a:spcPct val="200000"/>
              </a:lnSpc>
              <a:buNone/>
            </a:pPr>
            <a:r>
              <a:rPr lang="en-US" dirty="0"/>
              <a:t>Pencil</a:t>
            </a:r>
          </a:p>
        </p:txBody>
      </p:sp>
    </p:spTree>
    <p:extLst>
      <p:ext uri="{BB962C8B-B14F-4D97-AF65-F5344CB8AC3E}">
        <p14:creationId xmlns:p14="http://schemas.microsoft.com/office/powerpoint/2010/main" val="24659901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Breaking Words by Syllables</a:t>
            </a:r>
            <a:endParaRPr lang="en-US" dirty="0"/>
          </a:p>
        </p:txBody>
      </p:sp>
      <p:sp>
        <p:nvSpPr>
          <p:cNvPr id="4" name="Content Placeholder 3"/>
          <p:cNvSpPr>
            <a:spLocks noGrp="1"/>
          </p:cNvSpPr>
          <p:nvPr>
            <p:ph idx="1"/>
          </p:nvPr>
        </p:nvSpPr>
        <p:spPr>
          <a:xfrm>
            <a:off x="3463160" y="1938237"/>
            <a:ext cx="5026897" cy="4413176"/>
          </a:xfrm>
        </p:spPr>
        <p:txBody>
          <a:bodyPr>
            <a:normAutofit fontScale="92500" lnSpcReduction="10000"/>
          </a:bodyPr>
          <a:lstStyle/>
          <a:p>
            <a:pPr marL="457200" indent="-457200">
              <a:lnSpc>
                <a:spcPct val="200000"/>
              </a:lnSpc>
              <a:buFont typeface="+mj-lt"/>
              <a:buAutoNum type="arabicPeriod"/>
            </a:pPr>
            <a:r>
              <a:rPr lang="en-US" dirty="0" smtClean="0"/>
              <a:t>Closed (</a:t>
            </a:r>
            <a:r>
              <a:rPr lang="en-US" i="1" dirty="0" smtClean="0"/>
              <a:t>cup</a:t>
            </a:r>
            <a:r>
              <a:rPr lang="en-US" dirty="0" smtClean="0"/>
              <a:t>)</a:t>
            </a:r>
          </a:p>
          <a:p>
            <a:pPr marL="457200" indent="-457200">
              <a:lnSpc>
                <a:spcPct val="200000"/>
              </a:lnSpc>
              <a:buFont typeface="+mj-lt"/>
              <a:buAutoNum type="arabicPeriod"/>
            </a:pPr>
            <a:r>
              <a:rPr lang="en-US" dirty="0" smtClean="0"/>
              <a:t>Open (</a:t>
            </a:r>
            <a:r>
              <a:rPr lang="en-US" i="1" dirty="0" smtClean="0"/>
              <a:t>fly</a:t>
            </a:r>
            <a:r>
              <a:rPr lang="en-US" dirty="0" smtClean="0"/>
              <a:t>)</a:t>
            </a:r>
          </a:p>
          <a:p>
            <a:pPr marL="457200" indent="-457200">
              <a:lnSpc>
                <a:spcPct val="200000"/>
              </a:lnSpc>
              <a:buFont typeface="+mj-lt"/>
              <a:buAutoNum type="arabicPeriod"/>
            </a:pPr>
            <a:r>
              <a:rPr lang="en-US" dirty="0" smtClean="0"/>
              <a:t>Vowel-Consonant-e or Silent-e (</a:t>
            </a:r>
            <a:r>
              <a:rPr lang="en-US" i="1" dirty="0" smtClean="0"/>
              <a:t>cake</a:t>
            </a:r>
            <a:r>
              <a:rPr lang="en-US" dirty="0" smtClean="0"/>
              <a:t>)</a:t>
            </a:r>
          </a:p>
          <a:p>
            <a:pPr marL="457200" indent="-457200">
              <a:lnSpc>
                <a:spcPct val="200000"/>
              </a:lnSpc>
              <a:buFont typeface="+mj-lt"/>
              <a:buAutoNum type="arabicPeriod"/>
            </a:pPr>
            <a:r>
              <a:rPr lang="en-US" dirty="0" smtClean="0"/>
              <a:t>Vowel pairs or teams (</a:t>
            </a:r>
            <a:r>
              <a:rPr lang="en-US" i="1" dirty="0" smtClean="0"/>
              <a:t>seed</a:t>
            </a:r>
            <a:r>
              <a:rPr lang="en-US" dirty="0" smtClean="0"/>
              <a:t>)</a:t>
            </a:r>
          </a:p>
          <a:p>
            <a:pPr marL="457200" indent="-457200">
              <a:lnSpc>
                <a:spcPct val="200000"/>
              </a:lnSpc>
              <a:buFont typeface="+mj-lt"/>
              <a:buAutoNum type="arabicPeriod"/>
            </a:pPr>
            <a:r>
              <a:rPr lang="en-US" dirty="0" smtClean="0"/>
              <a:t>R-controlled vowels (</a:t>
            </a:r>
            <a:r>
              <a:rPr lang="en-US" i="1" dirty="0" smtClean="0"/>
              <a:t>bird</a:t>
            </a:r>
            <a:r>
              <a:rPr lang="en-US" dirty="0" smtClean="0"/>
              <a:t>)</a:t>
            </a:r>
          </a:p>
          <a:p>
            <a:pPr marL="457200" indent="-457200">
              <a:lnSpc>
                <a:spcPct val="200000"/>
              </a:lnSpc>
              <a:buFont typeface="+mj-lt"/>
              <a:buAutoNum type="arabicPeriod"/>
            </a:pPr>
            <a:r>
              <a:rPr lang="en-US" dirty="0" smtClean="0"/>
              <a:t>Consonant-le (</a:t>
            </a:r>
            <a:r>
              <a:rPr lang="en-US" i="1" dirty="0" smtClean="0"/>
              <a:t>circle</a:t>
            </a:r>
            <a:r>
              <a:rPr lang="en-US" dirty="0" smtClean="0"/>
              <a:t>)</a:t>
            </a:r>
            <a:endParaRPr lang="en-US" dirty="0"/>
          </a:p>
        </p:txBody>
      </p:sp>
      <p:sp>
        <p:nvSpPr>
          <p:cNvPr id="2" name="Slide Number Placeholder 1"/>
          <p:cNvSpPr>
            <a:spLocks noGrp="1"/>
          </p:cNvSpPr>
          <p:nvPr>
            <p:ph type="sldNum" sz="quarter" idx="12"/>
          </p:nvPr>
        </p:nvSpPr>
        <p:spPr/>
        <p:txBody>
          <a:bodyPr/>
          <a:lstStyle/>
          <a:p>
            <a:fld id="{4FAB73BC-B049-4115-A692-8D63A059BFB8}" type="slidenum">
              <a:rPr lang="en-US" smtClean="0"/>
              <a:pPr/>
              <a:t>12</a:t>
            </a:fld>
            <a:endParaRPr lang="en-US" dirty="0"/>
          </a:p>
        </p:txBody>
      </p:sp>
      <p:pic>
        <p:nvPicPr>
          <p:cNvPr id="8" name="Content Placeholder 5"/>
          <p:cNvPicPr>
            <a:picLocks noChangeAspect="1"/>
          </p:cNvPicPr>
          <p:nvPr/>
        </p:nvPicPr>
        <p:blipFill>
          <a:blip r:embed="rId3"/>
          <a:stretch>
            <a:fillRect/>
          </a:stretch>
        </p:blipFill>
        <p:spPr>
          <a:xfrm>
            <a:off x="5326306" y="1737362"/>
            <a:ext cx="713237" cy="910031"/>
          </a:xfrm>
          <a:prstGeom prst="rect">
            <a:avLst/>
          </a:prstGeom>
        </p:spPr>
      </p:pic>
      <p:pic>
        <p:nvPicPr>
          <p:cNvPr id="9" name="Picture 8"/>
          <p:cNvPicPr>
            <a:picLocks noChangeAspect="1"/>
          </p:cNvPicPr>
          <p:nvPr/>
        </p:nvPicPr>
        <p:blipFill rotWithShape="1">
          <a:blip r:embed="rId4"/>
          <a:srcRect b="15907"/>
          <a:stretch/>
        </p:blipFill>
        <p:spPr>
          <a:xfrm>
            <a:off x="4896183" y="2647392"/>
            <a:ext cx="860245" cy="771634"/>
          </a:xfrm>
          <a:prstGeom prst="rect">
            <a:avLst/>
          </a:prstGeom>
        </p:spPr>
      </p:pic>
      <p:pic>
        <p:nvPicPr>
          <p:cNvPr id="10" name="Picture 9"/>
          <p:cNvPicPr>
            <a:picLocks noChangeAspect="1"/>
          </p:cNvPicPr>
          <p:nvPr/>
        </p:nvPicPr>
        <p:blipFill>
          <a:blip r:embed="rId5"/>
          <a:stretch>
            <a:fillRect/>
          </a:stretch>
        </p:blipFill>
        <p:spPr>
          <a:xfrm>
            <a:off x="7050180" y="4203689"/>
            <a:ext cx="921703" cy="591426"/>
          </a:xfrm>
          <a:prstGeom prst="rect">
            <a:avLst/>
          </a:prstGeom>
        </p:spPr>
      </p:pic>
      <p:pic>
        <p:nvPicPr>
          <p:cNvPr id="11" name="Picture 10"/>
          <p:cNvPicPr>
            <a:picLocks noChangeAspect="1"/>
          </p:cNvPicPr>
          <p:nvPr/>
        </p:nvPicPr>
        <p:blipFill>
          <a:blip r:embed="rId6"/>
          <a:stretch>
            <a:fillRect/>
          </a:stretch>
        </p:blipFill>
        <p:spPr>
          <a:xfrm>
            <a:off x="7971883" y="3348374"/>
            <a:ext cx="1213945" cy="752646"/>
          </a:xfrm>
          <a:prstGeom prst="rect">
            <a:avLst/>
          </a:prstGeom>
        </p:spPr>
      </p:pic>
      <p:pic>
        <p:nvPicPr>
          <p:cNvPr id="12" name="Picture 11"/>
          <p:cNvPicPr>
            <a:picLocks noChangeAspect="1"/>
          </p:cNvPicPr>
          <p:nvPr/>
        </p:nvPicPr>
        <p:blipFill>
          <a:blip r:embed="rId7"/>
          <a:stretch>
            <a:fillRect/>
          </a:stretch>
        </p:blipFill>
        <p:spPr>
          <a:xfrm>
            <a:off x="6542572" y="4795115"/>
            <a:ext cx="922514" cy="850292"/>
          </a:xfrm>
          <a:prstGeom prst="rect">
            <a:avLst/>
          </a:prstGeom>
        </p:spPr>
      </p:pic>
      <p:sp>
        <p:nvSpPr>
          <p:cNvPr id="13" name="Oval 12"/>
          <p:cNvSpPr/>
          <p:nvPr/>
        </p:nvSpPr>
        <p:spPr>
          <a:xfrm>
            <a:off x="6039543" y="5645408"/>
            <a:ext cx="624017" cy="591426"/>
          </a:xfrm>
          <a:prstGeom prst="ellipse">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7840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Breaking Words by Syllables</a:t>
            </a:r>
            <a:endParaRPr lang="en-US" dirty="0"/>
          </a:p>
        </p:txBody>
      </p:sp>
      <p:sp>
        <p:nvSpPr>
          <p:cNvPr id="6" name="Text Placeholder 5"/>
          <p:cNvSpPr>
            <a:spLocks noGrp="1"/>
          </p:cNvSpPr>
          <p:nvPr>
            <p:ph type="body" idx="1"/>
          </p:nvPr>
        </p:nvSpPr>
        <p:spPr/>
        <p:txBody>
          <a:bodyPr/>
          <a:lstStyle/>
          <a:p>
            <a:r>
              <a:rPr lang="en-US" dirty="0" smtClean="0"/>
              <a:t>Syllable Type</a:t>
            </a:r>
            <a:endParaRPr lang="en-US" dirty="0"/>
          </a:p>
        </p:txBody>
      </p:sp>
      <p:sp>
        <p:nvSpPr>
          <p:cNvPr id="4" name="Content Placeholder 3"/>
          <p:cNvSpPr>
            <a:spLocks noGrp="1"/>
          </p:cNvSpPr>
          <p:nvPr>
            <p:ph sz="half" idx="2"/>
          </p:nvPr>
        </p:nvSpPr>
        <p:spPr/>
        <p:txBody>
          <a:bodyPr>
            <a:normAutofit fontScale="85000" lnSpcReduction="20000"/>
          </a:bodyPr>
          <a:lstStyle/>
          <a:p>
            <a:pPr marL="457200" indent="-457200">
              <a:lnSpc>
                <a:spcPct val="170000"/>
              </a:lnSpc>
              <a:buFont typeface="+mj-lt"/>
              <a:buAutoNum type="arabicPeriod"/>
            </a:pPr>
            <a:r>
              <a:rPr lang="en-US" dirty="0" smtClean="0"/>
              <a:t>Closed (</a:t>
            </a:r>
            <a:r>
              <a:rPr lang="en-US" i="1" dirty="0" smtClean="0"/>
              <a:t>cup</a:t>
            </a:r>
            <a:r>
              <a:rPr lang="en-US" dirty="0" smtClean="0"/>
              <a:t>)</a:t>
            </a:r>
          </a:p>
          <a:p>
            <a:pPr marL="457200" indent="-457200">
              <a:lnSpc>
                <a:spcPct val="170000"/>
              </a:lnSpc>
              <a:buFont typeface="+mj-lt"/>
              <a:buAutoNum type="arabicPeriod"/>
            </a:pPr>
            <a:r>
              <a:rPr lang="en-US" dirty="0" smtClean="0"/>
              <a:t>Open (</a:t>
            </a:r>
            <a:r>
              <a:rPr lang="en-US" i="1" dirty="0" smtClean="0"/>
              <a:t>fly</a:t>
            </a:r>
            <a:r>
              <a:rPr lang="en-US" dirty="0" smtClean="0"/>
              <a:t>)</a:t>
            </a:r>
          </a:p>
          <a:p>
            <a:pPr marL="457200" indent="-457200">
              <a:lnSpc>
                <a:spcPct val="170000"/>
              </a:lnSpc>
              <a:buFont typeface="+mj-lt"/>
              <a:buAutoNum type="arabicPeriod"/>
            </a:pPr>
            <a:r>
              <a:rPr lang="en-US" dirty="0" smtClean="0"/>
              <a:t>Vowel-Consonant-e or Silent-e (</a:t>
            </a:r>
            <a:r>
              <a:rPr lang="en-US" i="1" dirty="0" smtClean="0"/>
              <a:t>cake</a:t>
            </a:r>
            <a:r>
              <a:rPr lang="en-US" dirty="0" smtClean="0"/>
              <a:t>)</a:t>
            </a:r>
          </a:p>
          <a:p>
            <a:pPr marL="457200" indent="-457200">
              <a:lnSpc>
                <a:spcPct val="170000"/>
              </a:lnSpc>
              <a:buFont typeface="+mj-lt"/>
              <a:buAutoNum type="arabicPeriod"/>
            </a:pPr>
            <a:r>
              <a:rPr lang="en-US" dirty="0" smtClean="0"/>
              <a:t>Vowel pairs or teams (</a:t>
            </a:r>
            <a:r>
              <a:rPr lang="en-US" i="1" dirty="0" smtClean="0"/>
              <a:t>seed</a:t>
            </a:r>
            <a:r>
              <a:rPr lang="en-US" dirty="0" smtClean="0"/>
              <a:t>)</a:t>
            </a:r>
          </a:p>
          <a:p>
            <a:pPr marL="457200" indent="-457200">
              <a:lnSpc>
                <a:spcPct val="170000"/>
              </a:lnSpc>
              <a:buFont typeface="+mj-lt"/>
              <a:buAutoNum type="arabicPeriod"/>
            </a:pPr>
            <a:r>
              <a:rPr lang="en-US" dirty="0" smtClean="0"/>
              <a:t>R-controlled vowels (</a:t>
            </a:r>
            <a:r>
              <a:rPr lang="en-US" i="1" dirty="0" smtClean="0"/>
              <a:t>bird</a:t>
            </a:r>
            <a:r>
              <a:rPr lang="en-US" dirty="0" smtClean="0"/>
              <a:t>)</a:t>
            </a:r>
          </a:p>
          <a:p>
            <a:pPr marL="457200" indent="-457200">
              <a:lnSpc>
                <a:spcPct val="170000"/>
              </a:lnSpc>
              <a:buFont typeface="+mj-lt"/>
              <a:buAutoNum type="arabicPeriod"/>
            </a:pPr>
            <a:r>
              <a:rPr lang="en-US" dirty="0" smtClean="0"/>
              <a:t>Consonant-le (</a:t>
            </a:r>
            <a:r>
              <a:rPr lang="en-US" i="1" dirty="0" smtClean="0"/>
              <a:t>circle</a:t>
            </a:r>
            <a:r>
              <a:rPr lang="en-US" dirty="0" smtClean="0"/>
              <a:t>)</a:t>
            </a:r>
            <a:endParaRPr lang="en-US" dirty="0"/>
          </a:p>
        </p:txBody>
      </p:sp>
      <p:sp>
        <p:nvSpPr>
          <p:cNvPr id="7" name="Text Placeholder 6"/>
          <p:cNvSpPr>
            <a:spLocks noGrp="1"/>
          </p:cNvSpPr>
          <p:nvPr>
            <p:ph type="body" sz="quarter" idx="3"/>
          </p:nvPr>
        </p:nvSpPr>
        <p:spPr/>
        <p:txBody>
          <a:bodyPr/>
          <a:lstStyle/>
          <a:p>
            <a:r>
              <a:rPr lang="en-US" dirty="0" smtClean="0"/>
              <a:t>Vowel sound</a:t>
            </a:r>
            <a:endParaRPr lang="en-US" dirty="0"/>
          </a:p>
        </p:txBody>
      </p:sp>
      <p:sp>
        <p:nvSpPr>
          <p:cNvPr id="14" name="Content Placeholder 13"/>
          <p:cNvSpPr>
            <a:spLocks noGrp="1"/>
          </p:cNvSpPr>
          <p:nvPr>
            <p:ph sz="quarter" idx="4"/>
          </p:nvPr>
        </p:nvSpPr>
        <p:spPr/>
        <p:txBody>
          <a:bodyPr>
            <a:normAutofit fontScale="85000" lnSpcReduction="20000"/>
          </a:bodyPr>
          <a:lstStyle/>
          <a:p>
            <a:pPr marL="457200" indent="-457200">
              <a:lnSpc>
                <a:spcPct val="170000"/>
              </a:lnSpc>
              <a:buFont typeface="+mj-lt"/>
              <a:buAutoNum type="arabicPeriod"/>
            </a:pPr>
            <a:r>
              <a:rPr lang="en-US" dirty="0" smtClean="0"/>
              <a:t>short</a:t>
            </a:r>
            <a:endParaRPr lang="en-US" dirty="0"/>
          </a:p>
          <a:p>
            <a:pPr marL="457200" indent="-457200">
              <a:lnSpc>
                <a:spcPct val="170000"/>
              </a:lnSpc>
              <a:buFont typeface="+mj-lt"/>
              <a:buAutoNum type="arabicPeriod"/>
            </a:pPr>
            <a:r>
              <a:rPr lang="en-US" dirty="0" smtClean="0"/>
              <a:t>long</a:t>
            </a:r>
            <a:endParaRPr lang="en-US" dirty="0"/>
          </a:p>
          <a:p>
            <a:pPr marL="457200" indent="-457200">
              <a:lnSpc>
                <a:spcPct val="170000"/>
              </a:lnSpc>
              <a:buFont typeface="+mj-lt"/>
              <a:buAutoNum type="arabicPeriod"/>
            </a:pPr>
            <a:r>
              <a:rPr lang="en-US" dirty="0" smtClean="0"/>
              <a:t>long</a:t>
            </a:r>
            <a:endParaRPr lang="en-US" dirty="0"/>
          </a:p>
          <a:p>
            <a:pPr marL="457200" indent="-457200">
              <a:lnSpc>
                <a:spcPct val="170000"/>
              </a:lnSpc>
              <a:buFont typeface="+mj-lt"/>
              <a:buAutoNum type="arabicPeriod"/>
            </a:pPr>
            <a:r>
              <a:rPr lang="en-US" dirty="0" smtClean="0"/>
              <a:t>long</a:t>
            </a:r>
            <a:endParaRPr lang="en-US" dirty="0"/>
          </a:p>
          <a:p>
            <a:pPr marL="457200" indent="-457200">
              <a:lnSpc>
                <a:spcPct val="170000"/>
              </a:lnSpc>
              <a:buFont typeface="+mj-lt"/>
              <a:buAutoNum type="arabicPeriod"/>
            </a:pPr>
            <a:r>
              <a:rPr lang="en-US" dirty="0" smtClean="0"/>
              <a:t>special –r sound</a:t>
            </a:r>
            <a:endParaRPr lang="en-US" dirty="0"/>
          </a:p>
          <a:p>
            <a:pPr marL="457200" indent="-457200">
              <a:lnSpc>
                <a:spcPct val="170000"/>
              </a:lnSpc>
              <a:buFont typeface="+mj-lt"/>
              <a:buAutoNum type="arabicPeriod"/>
            </a:pPr>
            <a:r>
              <a:rPr lang="en-US" dirty="0" smtClean="0"/>
              <a:t>“uh – l”</a:t>
            </a:r>
            <a:endParaRPr lang="en-US" dirty="0"/>
          </a:p>
        </p:txBody>
      </p:sp>
      <p:sp>
        <p:nvSpPr>
          <p:cNvPr id="2" name="Slide Number Placeholder 1"/>
          <p:cNvSpPr>
            <a:spLocks noGrp="1"/>
          </p:cNvSpPr>
          <p:nvPr>
            <p:ph type="sldNum" sz="quarter" idx="12"/>
          </p:nvPr>
        </p:nvSpPr>
        <p:spPr/>
        <p:txBody>
          <a:bodyPr/>
          <a:lstStyle/>
          <a:p>
            <a:fld id="{4FAB73BC-B049-4115-A692-8D63A059BFB8}" type="slidenum">
              <a:rPr lang="en-US" smtClean="0"/>
              <a:pPr/>
              <a:t>13</a:t>
            </a:fld>
            <a:endParaRPr lang="en-US" dirty="0"/>
          </a:p>
        </p:txBody>
      </p:sp>
    </p:spTree>
    <p:extLst>
      <p:ext uri="{BB962C8B-B14F-4D97-AF65-F5344CB8AC3E}">
        <p14:creationId xmlns:p14="http://schemas.microsoft.com/office/powerpoint/2010/main" val="42936066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Breaking Words into Parts</a:t>
            </a: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14</a:t>
            </a:fld>
            <a:endParaRPr lang="en-US" dirty="0"/>
          </a:p>
        </p:txBody>
      </p:sp>
      <p:grpSp>
        <p:nvGrpSpPr>
          <p:cNvPr id="33" name="Group 32"/>
          <p:cNvGrpSpPr/>
          <p:nvPr/>
        </p:nvGrpSpPr>
        <p:grpSpPr>
          <a:xfrm>
            <a:off x="3289524" y="3113226"/>
            <a:ext cx="1840361" cy="1631734"/>
            <a:chOff x="1611236" y="2466840"/>
            <a:chExt cx="1840361" cy="1631734"/>
          </a:xfrm>
        </p:grpSpPr>
        <p:sp>
          <p:nvSpPr>
            <p:cNvPr id="20" name="Rectangle 19"/>
            <p:cNvSpPr/>
            <p:nvPr/>
          </p:nvSpPr>
          <p:spPr>
            <a:xfrm>
              <a:off x="1611236" y="2711209"/>
              <a:ext cx="1589164" cy="1387365"/>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00" dirty="0"/>
                <a:t>con</a:t>
              </a:r>
              <a:endParaRPr lang="en-US" sz="3400" dirty="0"/>
            </a:p>
          </p:txBody>
        </p:sp>
        <p:sp>
          <p:nvSpPr>
            <p:cNvPr id="23" name="Oval 22"/>
            <p:cNvSpPr/>
            <p:nvPr/>
          </p:nvSpPr>
          <p:spPr>
            <a:xfrm>
              <a:off x="2949202" y="3160523"/>
              <a:ext cx="502395" cy="48873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154620" y="2466840"/>
              <a:ext cx="502395" cy="48873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p:cNvGrpSpPr/>
          <p:nvPr/>
        </p:nvGrpSpPr>
        <p:grpSpPr>
          <a:xfrm>
            <a:off x="7108984" y="3113226"/>
            <a:ext cx="1840361" cy="1631732"/>
            <a:chOff x="5196315" y="2466840"/>
            <a:chExt cx="1840361" cy="1631732"/>
          </a:xfrm>
        </p:grpSpPr>
        <p:sp>
          <p:nvSpPr>
            <p:cNvPr id="22" name="Rectangle 21"/>
            <p:cNvSpPr/>
            <p:nvPr/>
          </p:nvSpPr>
          <p:spPr>
            <a:xfrm>
              <a:off x="5447512" y="2711207"/>
              <a:ext cx="1589164" cy="138736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00"/>
                <a:t>ent</a:t>
              </a:r>
              <a:endParaRPr lang="en-US" sz="3400" dirty="0"/>
            </a:p>
          </p:txBody>
        </p:sp>
        <p:sp>
          <p:nvSpPr>
            <p:cNvPr id="24" name="Oval 23"/>
            <p:cNvSpPr/>
            <p:nvPr/>
          </p:nvSpPr>
          <p:spPr>
            <a:xfrm>
              <a:off x="5196315" y="3160522"/>
              <a:ext cx="502395" cy="48873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5991948" y="2466840"/>
              <a:ext cx="502395" cy="488731"/>
            </a:xfrm>
            <a:prstGeom prst="ellips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p:cNvGrpSpPr/>
          <p:nvPr/>
        </p:nvGrpSpPr>
        <p:grpSpPr>
          <a:xfrm>
            <a:off x="5082061" y="3113228"/>
            <a:ext cx="2074742" cy="1631731"/>
            <a:chOff x="3294993" y="2466841"/>
            <a:chExt cx="2074742" cy="1631731"/>
          </a:xfrm>
        </p:grpSpPr>
        <p:sp>
          <p:nvSpPr>
            <p:cNvPr id="21" name="Rectangle 20"/>
            <p:cNvSpPr/>
            <p:nvPr/>
          </p:nvSpPr>
          <p:spPr>
            <a:xfrm>
              <a:off x="3529374" y="2711207"/>
              <a:ext cx="1589164" cy="138736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00" dirty="0" err="1"/>
                <a:t>gru</a:t>
              </a:r>
              <a:endParaRPr lang="en-US" sz="3400" dirty="0"/>
            </a:p>
          </p:txBody>
        </p:sp>
        <p:sp>
          <p:nvSpPr>
            <p:cNvPr id="25" name="Oval 24"/>
            <p:cNvSpPr/>
            <p:nvPr/>
          </p:nvSpPr>
          <p:spPr>
            <a:xfrm>
              <a:off x="4064349" y="2466841"/>
              <a:ext cx="502395" cy="48873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3294993" y="3160521"/>
              <a:ext cx="502395" cy="4887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867340" y="3160521"/>
              <a:ext cx="502395" cy="4887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3289524" y="5202620"/>
            <a:ext cx="1589163" cy="369332"/>
          </a:xfrm>
          <a:prstGeom prst="rect">
            <a:avLst/>
          </a:prstGeom>
          <a:noFill/>
        </p:spPr>
        <p:txBody>
          <a:bodyPr wrap="square" rtlCol="0">
            <a:spAutoFit/>
          </a:bodyPr>
          <a:lstStyle/>
          <a:p>
            <a:pPr algn="ctr"/>
            <a:r>
              <a:rPr lang="en-US"/>
              <a:t>closed</a:t>
            </a:r>
            <a:endParaRPr lang="en-US"/>
          </a:p>
        </p:txBody>
      </p:sp>
      <p:sp>
        <p:nvSpPr>
          <p:cNvPr id="31" name="TextBox 30"/>
          <p:cNvSpPr txBox="1"/>
          <p:nvPr/>
        </p:nvSpPr>
        <p:spPr>
          <a:xfrm>
            <a:off x="5308033" y="5202620"/>
            <a:ext cx="1589163" cy="369332"/>
          </a:xfrm>
          <a:prstGeom prst="rect">
            <a:avLst/>
          </a:prstGeom>
          <a:noFill/>
        </p:spPr>
        <p:txBody>
          <a:bodyPr wrap="square" rtlCol="0">
            <a:spAutoFit/>
          </a:bodyPr>
          <a:lstStyle/>
          <a:p>
            <a:pPr algn="ctr"/>
            <a:r>
              <a:rPr lang="en-US" dirty="0"/>
              <a:t>open</a:t>
            </a:r>
            <a:endParaRPr lang="en-US" dirty="0"/>
          </a:p>
        </p:txBody>
      </p:sp>
      <p:sp>
        <p:nvSpPr>
          <p:cNvPr id="32" name="TextBox 31"/>
          <p:cNvSpPr txBox="1"/>
          <p:nvPr/>
        </p:nvSpPr>
        <p:spPr>
          <a:xfrm>
            <a:off x="7360182" y="5202620"/>
            <a:ext cx="1589163" cy="369332"/>
          </a:xfrm>
          <a:prstGeom prst="rect">
            <a:avLst/>
          </a:prstGeom>
          <a:noFill/>
        </p:spPr>
        <p:txBody>
          <a:bodyPr wrap="square" rtlCol="0">
            <a:spAutoFit/>
          </a:bodyPr>
          <a:lstStyle/>
          <a:p>
            <a:pPr algn="ctr"/>
            <a:r>
              <a:rPr lang="en-US"/>
              <a:t>closed</a:t>
            </a:r>
            <a:endParaRPr lang="en-US"/>
          </a:p>
        </p:txBody>
      </p:sp>
      <p:sp>
        <p:nvSpPr>
          <p:cNvPr id="36" name="TextBox 35"/>
          <p:cNvSpPr txBox="1"/>
          <p:nvPr/>
        </p:nvSpPr>
        <p:spPr>
          <a:xfrm>
            <a:off x="3605049" y="2141583"/>
            <a:ext cx="5013435" cy="707886"/>
          </a:xfrm>
          <a:prstGeom prst="rect">
            <a:avLst/>
          </a:prstGeom>
          <a:noFill/>
        </p:spPr>
        <p:txBody>
          <a:bodyPr wrap="square" rtlCol="0">
            <a:spAutoFit/>
          </a:bodyPr>
          <a:lstStyle/>
          <a:p>
            <a:pPr algn="ctr"/>
            <a:r>
              <a:rPr lang="en-US" sz="4000"/>
              <a:t>congruent</a:t>
            </a:r>
            <a:endParaRPr lang="en-US" sz="4000"/>
          </a:p>
        </p:txBody>
      </p:sp>
      <p:cxnSp>
        <p:nvCxnSpPr>
          <p:cNvPr id="38" name="Straight Arrow Connector 37"/>
          <p:cNvCxnSpPr/>
          <p:nvPr/>
        </p:nvCxnSpPr>
        <p:spPr>
          <a:xfrm flipH="1">
            <a:off x="4627490" y="2772224"/>
            <a:ext cx="672135" cy="38546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6102614" y="2790448"/>
            <a:ext cx="1" cy="43526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a:off x="6893626" y="2752833"/>
            <a:ext cx="717753" cy="40485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45258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Breaking Words into Parts</a:t>
            </a: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15</a:t>
            </a:fld>
            <a:endParaRPr lang="en-US" dirty="0"/>
          </a:p>
        </p:txBody>
      </p:sp>
      <p:sp>
        <p:nvSpPr>
          <p:cNvPr id="36" name="TextBox 35"/>
          <p:cNvSpPr txBox="1"/>
          <p:nvPr/>
        </p:nvSpPr>
        <p:spPr>
          <a:xfrm>
            <a:off x="3605049" y="2141583"/>
            <a:ext cx="5013435" cy="707886"/>
          </a:xfrm>
          <a:prstGeom prst="rect">
            <a:avLst/>
          </a:prstGeom>
          <a:noFill/>
        </p:spPr>
        <p:txBody>
          <a:bodyPr wrap="square" rtlCol="0">
            <a:spAutoFit/>
          </a:bodyPr>
          <a:lstStyle/>
          <a:p>
            <a:pPr algn="ctr"/>
            <a:r>
              <a:rPr lang="en-US" sz="4000" dirty="0"/>
              <a:t>dictator</a:t>
            </a:r>
            <a:endParaRPr lang="en-US" sz="4000" dirty="0"/>
          </a:p>
        </p:txBody>
      </p:sp>
    </p:spTree>
    <p:extLst>
      <p:ext uri="{BB962C8B-B14F-4D97-AF65-F5344CB8AC3E}">
        <p14:creationId xmlns:p14="http://schemas.microsoft.com/office/powerpoint/2010/main" val="35444254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Breaking Words into Parts</a:t>
            </a: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16</a:t>
            </a:fld>
            <a:endParaRPr lang="en-US" dirty="0"/>
          </a:p>
        </p:txBody>
      </p:sp>
      <p:grpSp>
        <p:nvGrpSpPr>
          <p:cNvPr id="33" name="Group 32"/>
          <p:cNvGrpSpPr/>
          <p:nvPr/>
        </p:nvGrpSpPr>
        <p:grpSpPr>
          <a:xfrm>
            <a:off x="3289524" y="3113226"/>
            <a:ext cx="1840361" cy="1631734"/>
            <a:chOff x="1611236" y="2466840"/>
            <a:chExt cx="1840361" cy="1631734"/>
          </a:xfrm>
        </p:grpSpPr>
        <p:sp>
          <p:nvSpPr>
            <p:cNvPr id="20" name="Rectangle 19"/>
            <p:cNvSpPr/>
            <p:nvPr/>
          </p:nvSpPr>
          <p:spPr>
            <a:xfrm>
              <a:off x="1611236" y="2711209"/>
              <a:ext cx="1589164" cy="1387365"/>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00" dirty="0" err="1"/>
                <a:t>dic</a:t>
              </a:r>
              <a:endParaRPr lang="en-US" sz="3400" dirty="0"/>
            </a:p>
          </p:txBody>
        </p:sp>
        <p:sp>
          <p:nvSpPr>
            <p:cNvPr id="23" name="Oval 22"/>
            <p:cNvSpPr/>
            <p:nvPr/>
          </p:nvSpPr>
          <p:spPr>
            <a:xfrm>
              <a:off x="2949202" y="3160523"/>
              <a:ext cx="502395" cy="48873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154620" y="2466840"/>
              <a:ext cx="502395" cy="48873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p:cNvGrpSpPr/>
          <p:nvPr/>
        </p:nvGrpSpPr>
        <p:grpSpPr>
          <a:xfrm>
            <a:off x="7108984" y="3113226"/>
            <a:ext cx="1840361" cy="1631732"/>
            <a:chOff x="5196315" y="2466840"/>
            <a:chExt cx="1840361" cy="1631732"/>
          </a:xfrm>
        </p:grpSpPr>
        <p:sp>
          <p:nvSpPr>
            <p:cNvPr id="22" name="Rectangle 21"/>
            <p:cNvSpPr/>
            <p:nvPr/>
          </p:nvSpPr>
          <p:spPr>
            <a:xfrm>
              <a:off x="5447512" y="2711207"/>
              <a:ext cx="1589164" cy="1387365"/>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00" dirty="0"/>
                <a:t>tor</a:t>
              </a:r>
              <a:endParaRPr lang="en-US" sz="3400" dirty="0"/>
            </a:p>
          </p:txBody>
        </p:sp>
        <p:sp>
          <p:nvSpPr>
            <p:cNvPr id="24" name="Oval 23"/>
            <p:cNvSpPr/>
            <p:nvPr/>
          </p:nvSpPr>
          <p:spPr>
            <a:xfrm>
              <a:off x="5196315" y="3160522"/>
              <a:ext cx="502395" cy="48873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5991948" y="2466840"/>
              <a:ext cx="502395" cy="488731"/>
            </a:xfrm>
            <a:prstGeom prst="ellipse">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p:cNvGrpSpPr/>
          <p:nvPr/>
        </p:nvGrpSpPr>
        <p:grpSpPr>
          <a:xfrm>
            <a:off x="5082061" y="3113228"/>
            <a:ext cx="2074742" cy="1631731"/>
            <a:chOff x="3294993" y="2466841"/>
            <a:chExt cx="2074742" cy="1631731"/>
          </a:xfrm>
        </p:grpSpPr>
        <p:sp>
          <p:nvSpPr>
            <p:cNvPr id="21" name="Rectangle 20"/>
            <p:cNvSpPr/>
            <p:nvPr/>
          </p:nvSpPr>
          <p:spPr>
            <a:xfrm>
              <a:off x="3529374" y="2711207"/>
              <a:ext cx="1589164" cy="138736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400" dirty="0"/>
                <a:t>ta</a:t>
              </a:r>
              <a:endParaRPr lang="en-US" sz="3400" dirty="0"/>
            </a:p>
          </p:txBody>
        </p:sp>
        <p:sp>
          <p:nvSpPr>
            <p:cNvPr id="25" name="Oval 24"/>
            <p:cNvSpPr/>
            <p:nvPr/>
          </p:nvSpPr>
          <p:spPr>
            <a:xfrm>
              <a:off x="4064349" y="2466841"/>
              <a:ext cx="502395" cy="48873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3294993" y="3160521"/>
              <a:ext cx="502395" cy="4887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867340" y="3160521"/>
              <a:ext cx="502395" cy="4887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3289524" y="5202620"/>
            <a:ext cx="1589163" cy="369332"/>
          </a:xfrm>
          <a:prstGeom prst="rect">
            <a:avLst/>
          </a:prstGeom>
          <a:noFill/>
        </p:spPr>
        <p:txBody>
          <a:bodyPr wrap="square" rtlCol="0">
            <a:spAutoFit/>
          </a:bodyPr>
          <a:lstStyle/>
          <a:p>
            <a:pPr algn="ctr"/>
            <a:r>
              <a:rPr lang="en-US"/>
              <a:t>closed</a:t>
            </a:r>
            <a:endParaRPr lang="en-US"/>
          </a:p>
        </p:txBody>
      </p:sp>
      <p:sp>
        <p:nvSpPr>
          <p:cNvPr id="31" name="TextBox 30"/>
          <p:cNvSpPr txBox="1"/>
          <p:nvPr/>
        </p:nvSpPr>
        <p:spPr>
          <a:xfrm>
            <a:off x="5308033" y="5202620"/>
            <a:ext cx="1589163" cy="369332"/>
          </a:xfrm>
          <a:prstGeom prst="rect">
            <a:avLst/>
          </a:prstGeom>
          <a:noFill/>
        </p:spPr>
        <p:txBody>
          <a:bodyPr wrap="square" rtlCol="0">
            <a:spAutoFit/>
          </a:bodyPr>
          <a:lstStyle/>
          <a:p>
            <a:pPr algn="ctr"/>
            <a:r>
              <a:rPr lang="en-US" dirty="0"/>
              <a:t>open</a:t>
            </a:r>
            <a:endParaRPr lang="en-US" dirty="0"/>
          </a:p>
        </p:txBody>
      </p:sp>
      <p:sp>
        <p:nvSpPr>
          <p:cNvPr id="32" name="TextBox 31"/>
          <p:cNvSpPr txBox="1"/>
          <p:nvPr/>
        </p:nvSpPr>
        <p:spPr>
          <a:xfrm>
            <a:off x="7360182" y="5202620"/>
            <a:ext cx="1589163" cy="369332"/>
          </a:xfrm>
          <a:prstGeom prst="rect">
            <a:avLst/>
          </a:prstGeom>
          <a:noFill/>
        </p:spPr>
        <p:txBody>
          <a:bodyPr wrap="square" rtlCol="0">
            <a:spAutoFit/>
          </a:bodyPr>
          <a:lstStyle/>
          <a:p>
            <a:pPr algn="ctr"/>
            <a:r>
              <a:rPr lang="en-US" dirty="0"/>
              <a:t>r-controlled</a:t>
            </a:r>
            <a:endParaRPr lang="en-US" dirty="0"/>
          </a:p>
        </p:txBody>
      </p:sp>
      <p:sp>
        <p:nvSpPr>
          <p:cNvPr id="36" name="TextBox 35"/>
          <p:cNvSpPr txBox="1"/>
          <p:nvPr/>
        </p:nvSpPr>
        <p:spPr>
          <a:xfrm>
            <a:off x="3605049" y="2141583"/>
            <a:ext cx="5013435" cy="707886"/>
          </a:xfrm>
          <a:prstGeom prst="rect">
            <a:avLst/>
          </a:prstGeom>
          <a:noFill/>
        </p:spPr>
        <p:txBody>
          <a:bodyPr wrap="square" rtlCol="0">
            <a:spAutoFit/>
          </a:bodyPr>
          <a:lstStyle/>
          <a:p>
            <a:pPr algn="ctr"/>
            <a:r>
              <a:rPr lang="en-US" sz="4000" dirty="0"/>
              <a:t>dictator</a:t>
            </a:r>
            <a:endParaRPr lang="en-US" sz="4000" dirty="0"/>
          </a:p>
        </p:txBody>
      </p:sp>
      <p:cxnSp>
        <p:nvCxnSpPr>
          <p:cNvPr id="38" name="Straight Arrow Connector 37"/>
          <p:cNvCxnSpPr/>
          <p:nvPr/>
        </p:nvCxnSpPr>
        <p:spPr>
          <a:xfrm flipH="1">
            <a:off x="4627490" y="2772224"/>
            <a:ext cx="672135" cy="38546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6102614" y="2790448"/>
            <a:ext cx="1" cy="43526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a:off x="6893626" y="2752833"/>
            <a:ext cx="717753" cy="40485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89610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FAB73BC-B049-4115-A692-8D63A059BFB8}" type="slidenum">
              <a:rPr lang="en-US" smtClean="0"/>
              <a:pPr/>
              <a:t>17</a:t>
            </a:fld>
            <a:endParaRPr lang="en-US" dirty="0"/>
          </a:p>
        </p:txBody>
      </p:sp>
      <p:pic>
        <p:nvPicPr>
          <p:cNvPr id="3" name="Picture 2"/>
          <p:cNvPicPr>
            <a:picLocks noChangeAspect="1"/>
          </p:cNvPicPr>
          <p:nvPr/>
        </p:nvPicPr>
        <p:blipFill>
          <a:blip r:embed="rId3"/>
          <a:stretch>
            <a:fillRect/>
          </a:stretch>
        </p:blipFill>
        <p:spPr>
          <a:xfrm>
            <a:off x="2372569" y="175601"/>
            <a:ext cx="7560795" cy="6119906"/>
          </a:xfrm>
          <a:prstGeom prst="rect">
            <a:avLst/>
          </a:prstGeom>
        </p:spPr>
      </p:pic>
      <p:cxnSp>
        <p:nvCxnSpPr>
          <p:cNvPr id="5" name="Straight Arrow Connector 4"/>
          <p:cNvCxnSpPr/>
          <p:nvPr/>
        </p:nvCxnSpPr>
        <p:spPr>
          <a:xfrm>
            <a:off x="1852306" y="5817476"/>
            <a:ext cx="1355834" cy="0"/>
          </a:xfrm>
          <a:prstGeom prst="straightConnector1">
            <a:avLst/>
          </a:prstGeom>
          <a:ln w="1270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2848303" y="1891864"/>
            <a:ext cx="2081048" cy="3689131"/>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879945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Steps to Reading Long Words</a:t>
            </a:r>
            <a:endParaRPr lang="en-US" dirty="0"/>
          </a:p>
        </p:txBody>
      </p:sp>
      <p:sp>
        <p:nvSpPr>
          <p:cNvPr id="3" name="Content Placeholder 2"/>
          <p:cNvSpPr>
            <a:spLocks noGrp="1"/>
          </p:cNvSpPr>
          <p:nvPr>
            <p:ph idx="1"/>
          </p:nvPr>
        </p:nvSpPr>
        <p:spPr>
          <a:xfrm>
            <a:off x="2346960" y="2002221"/>
            <a:ext cx="7543800" cy="3866873"/>
          </a:xfrm>
        </p:spPr>
        <p:txBody>
          <a:bodyPr>
            <a:normAutofit/>
          </a:bodyPr>
          <a:lstStyle/>
          <a:p>
            <a:pPr marL="457200" indent="-457200">
              <a:buFont typeface="+mj-lt"/>
              <a:buAutoNum type="arabicPeriod"/>
            </a:pPr>
            <a:r>
              <a:rPr lang="en-US" dirty="0" smtClean="0"/>
              <a:t>Find the vowels in the word.</a:t>
            </a:r>
          </a:p>
          <a:p>
            <a:pPr marL="457200" indent="-457200">
              <a:buFont typeface="+mj-lt"/>
              <a:buAutoNum type="arabicPeriod"/>
            </a:pPr>
            <a:r>
              <a:rPr lang="en-US" dirty="0" smtClean="0"/>
              <a:t>Break the word into parts or syllables so that each part has one vowel sound.</a:t>
            </a:r>
          </a:p>
          <a:p>
            <a:pPr marL="457200" indent="-457200">
              <a:buFont typeface="+mj-lt"/>
              <a:buAutoNum type="arabicPeriod"/>
            </a:pPr>
            <a:r>
              <a:rPr lang="en-US" dirty="0" smtClean="0"/>
              <a:t>Use the syllable type of each part to help you figure out how to say or pronounce the vowel sound.</a:t>
            </a:r>
          </a:p>
          <a:p>
            <a:pPr marL="457200" indent="-457200">
              <a:buFont typeface="+mj-lt"/>
              <a:buAutoNum type="arabicPeriod"/>
            </a:pPr>
            <a:r>
              <a:rPr lang="en-US" dirty="0" smtClean="0"/>
              <a:t>Say or pronounce each part of the word.</a:t>
            </a:r>
          </a:p>
          <a:p>
            <a:pPr marL="457200" indent="-457200">
              <a:buFont typeface="+mj-lt"/>
              <a:buAutoNum type="arabicPeriod"/>
            </a:pPr>
            <a:r>
              <a:rPr lang="en-US" dirty="0" smtClean="0"/>
              <a:t>Blend the parts or syllables together to say the whole word.</a:t>
            </a:r>
          </a:p>
          <a:p>
            <a:pPr marL="457200" indent="-457200">
              <a:buFont typeface="+mj-lt"/>
              <a:buAutoNum type="arabicPeriod"/>
            </a:pPr>
            <a:r>
              <a:rPr lang="en-US" dirty="0" smtClean="0"/>
              <a:t>If the word still does not sound right, try saying a part or parts with a different vowel sound.</a:t>
            </a: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18</a:t>
            </a:fld>
            <a:endParaRPr lang="en-US" dirty="0"/>
          </a:p>
        </p:txBody>
      </p:sp>
    </p:spTree>
    <p:extLst>
      <p:ext uri="{BB962C8B-B14F-4D97-AF65-F5344CB8AC3E}">
        <p14:creationId xmlns:p14="http://schemas.microsoft.com/office/powerpoint/2010/main" val="255589030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6960" y="5074920"/>
            <a:ext cx="7584948" cy="1231287"/>
          </a:xfrm>
        </p:spPr>
        <p:txBody>
          <a:bodyPr/>
          <a:lstStyle/>
          <a:p>
            <a:pPr algn="ctr"/>
            <a:r>
              <a:rPr lang="en-US" sz="6600" dirty="0"/>
              <a:t>Questions?</a:t>
            </a:r>
            <a:endParaRPr lang="en-US" sz="6600" dirty="0"/>
          </a:p>
        </p:txBody>
      </p:sp>
      <p:sp>
        <p:nvSpPr>
          <p:cNvPr id="4" name="Slide Number Placeholder 3"/>
          <p:cNvSpPr>
            <a:spLocks noGrp="1"/>
          </p:cNvSpPr>
          <p:nvPr>
            <p:ph type="sldNum" sz="quarter" idx="12"/>
          </p:nvPr>
        </p:nvSpPr>
        <p:spPr/>
        <p:txBody>
          <a:bodyPr/>
          <a:lstStyle/>
          <a:p>
            <a:fld id="{6113E31D-E2AB-40D1-8B51-AFA5AFEF393A}" type="slidenum">
              <a:rPr lang="en-US" smtClean="0"/>
              <a:t>19</a:t>
            </a:fld>
            <a:endParaRPr lang="en-US" dirty="0"/>
          </a:p>
        </p:txBody>
      </p:sp>
      <p:pic>
        <p:nvPicPr>
          <p:cNvPr id="7" name="Picture 6"/>
          <p:cNvPicPr>
            <a:picLocks noChangeAspect="1"/>
          </p:cNvPicPr>
          <p:nvPr/>
        </p:nvPicPr>
        <p:blipFill rotWithShape="1">
          <a:blip r:embed="rId3">
            <a:extLst/>
          </a:blip>
          <a:srcRect r="9921"/>
          <a:stretch/>
        </p:blipFill>
        <p:spPr>
          <a:xfrm>
            <a:off x="3705238" y="1"/>
            <a:ext cx="4868392" cy="4854387"/>
          </a:xfrm>
          <a:prstGeom prst="rect">
            <a:avLst/>
          </a:prstGeom>
        </p:spPr>
      </p:pic>
    </p:spTree>
    <p:extLst>
      <p:ext uri="{BB962C8B-B14F-4D97-AF65-F5344CB8AC3E}">
        <p14:creationId xmlns:p14="http://schemas.microsoft.com/office/powerpoint/2010/main" val="12442634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a:xfrm>
            <a:off x="2257885" y="2381763"/>
            <a:ext cx="7721950" cy="1449259"/>
          </a:xfrm>
        </p:spPr>
        <p:txBody>
          <a:bodyPr>
            <a:normAutofit/>
          </a:bodyPr>
          <a:lstStyle/>
          <a:p>
            <a:r>
              <a:rPr lang="en-US" dirty="0" smtClean="0"/>
              <a:t>What are the kinds of words we find in textbooks and novels for older readers?</a:t>
            </a:r>
          </a:p>
          <a:p>
            <a:r>
              <a:rPr lang="en-US" dirty="0" smtClean="0"/>
              <a:t>How can we learn how to say or pronounce long or multi-syllable words?</a:t>
            </a: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2</a:t>
            </a:fld>
            <a:endParaRPr lang="en-US" dirty="0"/>
          </a:p>
        </p:txBody>
      </p:sp>
    </p:spTree>
    <p:extLst>
      <p:ext uri="{BB962C8B-B14F-4D97-AF65-F5344CB8AC3E}">
        <p14:creationId xmlns:p14="http://schemas.microsoft.com/office/powerpoint/2010/main" val="5481072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is the difference between these two book parts?</a:t>
            </a:r>
            <a:endParaRPr lang="en-US" dirty="0"/>
          </a:p>
        </p:txBody>
      </p:sp>
      <p:sp>
        <p:nvSpPr>
          <p:cNvPr id="13" name="Content Placeholder 12"/>
          <p:cNvSpPr>
            <a:spLocks noGrp="1"/>
          </p:cNvSpPr>
          <p:nvPr>
            <p:ph sz="half" idx="1"/>
          </p:nvPr>
        </p:nvSpPr>
        <p:spPr>
          <a:xfrm>
            <a:off x="2346959" y="2159876"/>
            <a:ext cx="3703320" cy="3709218"/>
          </a:xfrm>
          <a:ln>
            <a:solidFill>
              <a:schemeClr val="tx1"/>
            </a:solidFill>
          </a:ln>
        </p:spPr>
        <p:txBody>
          <a:bodyPr>
            <a:normAutofit/>
          </a:bodyPr>
          <a:lstStyle/>
          <a:p>
            <a:r>
              <a:rPr lang="en-US" sz="3200" i="1" dirty="0"/>
              <a:t>We are painting. We are painting green grass. We are painting 5 red flowers</a:t>
            </a:r>
            <a:r>
              <a:rPr lang="is-IS" sz="3200" i="1" dirty="0"/>
              <a:t>.</a:t>
            </a:r>
            <a:r>
              <a:rPr lang="en-US" sz="3200" i="1" dirty="0"/>
              <a:t>   </a:t>
            </a:r>
            <a:endParaRPr lang="en-US" sz="3200" i="1" dirty="0"/>
          </a:p>
        </p:txBody>
      </p:sp>
      <p:sp>
        <p:nvSpPr>
          <p:cNvPr id="14" name="Content Placeholder 13"/>
          <p:cNvSpPr>
            <a:spLocks noGrp="1"/>
          </p:cNvSpPr>
          <p:nvPr>
            <p:ph sz="half" idx="2"/>
          </p:nvPr>
        </p:nvSpPr>
        <p:spPr>
          <a:xfrm>
            <a:off x="6187440" y="2159876"/>
            <a:ext cx="3703320" cy="3709219"/>
          </a:xfrm>
          <a:ln>
            <a:solidFill>
              <a:schemeClr val="tx1"/>
            </a:solidFill>
          </a:ln>
        </p:spPr>
        <p:txBody>
          <a:bodyPr>
            <a:normAutofit/>
          </a:bodyPr>
          <a:lstStyle/>
          <a:p>
            <a:r>
              <a:rPr lang="en-US" sz="2600" i="1" dirty="0"/>
              <a:t>A polygon is a simple closed figure formed by three or more sides. The number of sides determines the name of the polygon. Any polygon with all sides congruent and all angles congruent is called a regular polygon.</a:t>
            </a:r>
            <a:endParaRPr lang="en-US" sz="2600" i="1" dirty="0"/>
          </a:p>
        </p:txBody>
      </p:sp>
      <p:sp>
        <p:nvSpPr>
          <p:cNvPr id="8" name="Slide Number Placeholder 7"/>
          <p:cNvSpPr>
            <a:spLocks noGrp="1"/>
          </p:cNvSpPr>
          <p:nvPr>
            <p:ph type="sldNum" sz="quarter" idx="12"/>
          </p:nvPr>
        </p:nvSpPr>
        <p:spPr/>
        <p:txBody>
          <a:bodyPr/>
          <a:lstStyle/>
          <a:p>
            <a:fld id="{6113E31D-E2AB-40D1-8B51-AFA5AFEF393A}" type="slidenum">
              <a:rPr lang="en-US" smtClean="0"/>
              <a:pPr/>
              <a:t>3</a:t>
            </a:fld>
            <a:endParaRPr lang="en-US" dirty="0"/>
          </a:p>
        </p:txBody>
      </p:sp>
      <p:sp>
        <p:nvSpPr>
          <p:cNvPr id="15" name="TextBox 14"/>
          <p:cNvSpPr txBox="1"/>
          <p:nvPr/>
        </p:nvSpPr>
        <p:spPr>
          <a:xfrm>
            <a:off x="2346960" y="5869096"/>
            <a:ext cx="3670212" cy="307777"/>
          </a:xfrm>
          <a:prstGeom prst="rect">
            <a:avLst/>
          </a:prstGeom>
          <a:noFill/>
        </p:spPr>
        <p:txBody>
          <a:bodyPr wrap="square" rtlCol="0">
            <a:spAutoFit/>
          </a:bodyPr>
          <a:lstStyle/>
          <a:p>
            <a:r>
              <a:rPr lang="en-US" sz="1400" dirty="0"/>
              <a:t>by </a:t>
            </a:r>
            <a:r>
              <a:rPr lang="en-US" sz="1400" dirty="0" err="1"/>
              <a:t>Francie</a:t>
            </a:r>
            <a:r>
              <a:rPr lang="en-US" sz="1400" dirty="0"/>
              <a:t> Alexander and Michal </a:t>
            </a:r>
            <a:r>
              <a:rPr lang="en-US" sz="1400" dirty="0" err="1"/>
              <a:t>Grejniec</a:t>
            </a:r>
            <a:endParaRPr lang="en-US" sz="1400" dirty="0"/>
          </a:p>
        </p:txBody>
      </p:sp>
      <p:sp>
        <p:nvSpPr>
          <p:cNvPr id="16" name="TextBox 15"/>
          <p:cNvSpPr txBox="1"/>
          <p:nvPr/>
        </p:nvSpPr>
        <p:spPr>
          <a:xfrm>
            <a:off x="6203994" y="5869096"/>
            <a:ext cx="3670212" cy="307777"/>
          </a:xfrm>
          <a:prstGeom prst="rect">
            <a:avLst/>
          </a:prstGeom>
          <a:noFill/>
        </p:spPr>
        <p:txBody>
          <a:bodyPr wrap="square" rtlCol="0">
            <a:spAutoFit/>
          </a:bodyPr>
          <a:lstStyle/>
          <a:p>
            <a:r>
              <a:rPr lang="en-US" sz="1400" dirty="0"/>
              <a:t>by </a:t>
            </a:r>
            <a:r>
              <a:rPr lang="en-US" sz="1400" dirty="0"/>
              <a:t>Cindy J. Boyd</a:t>
            </a:r>
            <a:endParaRPr lang="en-US" sz="1400" dirty="0"/>
          </a:p>
        </p:txBody>
      </p:sp>
    </p:spTree>
    <p:extLst>
      <p:ext uri="{BB962C8B-B14F-4D97-AF65-F5344CB8AC3E}">
        <p14:creationId xmlns:p14="http://schemas.microsoft.com/office/powerpoint/2010/main" val="1937051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is the difference between these two book parts?</a:t>
            </a:r>
            <a:endParaRPr lang="en-US" dirty="0"/>
          </a:p>
        </p:txBody>
      </p:sp>
      <p:sp>
        <p:nvSpPr>
          <p:cNvPr id="13" name="Content Placeholder 12"/>
          <p:cNvSpPr>
            <a:spLocks noGrp="1"/>
          </p:cNvSpPr>
          <p:nvPr>
            <p:ph sz="half" idx="1"/>
          </p:nvPr>
        </p:nvSpPr>
        <p:spPr>
          <a:xfrm>
            <a:off x="2346959" y="2159876"/>
            <a:ext cx="3703320" cy="3709218"/>
          </a:xfrm>
          <a:ln>
            <a:solidFill>
              <a:schemeClr val="tx1"/>
            </a:solidFill>
          </a:ln>
        </p:spPr>
        <p:txBody>
          <a:bodyPr>
            <a:normAutofit/>
          </a:bodyPr>
          <a:lstStyle/>
          <a:p>
            <a:r>
              <a:rPr lang="en-US" sz="3200" i="1" dirty="0"/>
              <a:t>We are painting. We are painting green grass. We are painting 5 red flowers</a:t>
            </a:r>
            <a:r>
              <a:rPr lang="is-IS" sz="3200" i="1" dirty="0"/>
              <a:t>.</a:t>
            </a:r>
            <a:r>
              <a:rPr lang="en-US" sz="3200" i="1" dirty="0"/>
              <a:t>   </a:t>
            </a:r>
            <a:endParaRPr lang="en-US" sz="3200" i="1" dirty="0"/>
          </a:p>
        </p:txBody>
      </p:sp>
      <p:sp>
        <p:nvSpPr>
          <p:cNvPr id="14" name="Content Placeholder 13"/>
          <p:cNvSpPr>
            <a:spLocks noGrp="1"/>
          </p:cNvSpPr>
          <p:nvPr>
            <p:ph sz="half" idx="2"/>
          </p:nvPr>
        </p:nvSpPr>
        <p:spPr>
          <a:xfrm>
            <a:off x="6187440" y="2159876"/>
            <a:ext cx="3703320" cy="3709219"/>
          </a:xfrm>
          <a:ln>
            <a:solidFill>
              <a:schemeClr val="tx1"/>
            </a:solidFill>
          </a:ln>
        </p:spPr>
        <p:txBody>
          <a:bodyPr>
            <a:normAutofit/>
          </a:bodyPr>
          <a:lstStyle/>
          <a:p>
            <a:r>
              <a:rPr lang="en-US" sz="2600" i="1" dirty="0"/>
              <a:t>A polygon is a simple closed figure formed by three or more sides. The number of sides determines the name of the polygon. Any polygon with all sides congruent and all angles congruent is called a regular polygon.</a:t>
            </a:r>
            <a:endParaRPr lang="en-US" sz="2600" i="1" dirty="0"/>
          </a:p>
        </p:txBody>
      </p:sp>
      <p:sp>
        <p:nvSpPr>
          <p:cNvPr id="8" name="Slide Number Placeholder 7"/>
          <p:cNvSpPr>
            <a:spLocks noGrp="1"/>
          </p:cNvSpPr>
          <p:nvPr>
            <p:ph type="sldNum" sz="quarter" idx="12"/>
          </p:nvPr>
        </p:nvSpPr>
        <p:spPr/>
        <p:txBody>
          <a:bodyPr/>
          <a:lstStyle/>
          <a:p>
            <a:fld id="{6113E31D-E2AB-40D1-8B51-AFA5AFEF393A}" type="slidenum">
              <a:rPr lang="en-US" smtClean="0"/>
              <a:pPr/>
              <a:t>4</a:t>
            </a:fld>
            <a:endParaRPr lang="en-US" dirty="0"/>
          </a:p>
        </p:txBody>
      </p:sp>
      <p:sp>
        <p:nvSpPr>
          <p:cNvPr id="15" name="TextBox 14"/>
          <p:cNvSpPr txBox="1"/>
          <p:nvPr/>
        </p:nvSpPr>
        <p:spPr>
          <a:xfrm>
            <a:off x="2346960" y="5869096"/>
            <a:ext cx="3670212" cy="307777"/>
          </a:xfrm>
          <a:prstGeom prst="rect">
            <a:avLst/>
          </a:prstGeom>
          <a:noFill/>
        </p:spPr>
        <p:txBody>
          <a:bodyPr wrap="square" rtlCol="0">
            <a:spAutoFit/>
          </a:bodyPr>
          <a:lstStyle/>
          <a:p>
            <a:r>
              <a:rPr lang="en-US" sz="1400" dirty="0"/>
              <a:t>by </a:t>
            </a:r>
            <a:r>
              <a:rPr lang="en-US" sz="1400" dirty="0" err="1"/>
              <a:t>Francie</a:t>
            </a:r>
            <a:r>
              <a:rPr lang="en-US" sz="1400" dirty="0"/>
              <a:t> Alexander and Michal </a:t>
            </a:r>
            <a:r>
              <a:rPr lang="en-US" sz="1400" dirty="0" err="1"/>
              <a:t>Grejniec</a:t>
            </a:r>
            <a:endParaRPr lang="en-US" sz="1400" dirty="0"/>
          </a:p>
        </p:txBody>
      </p:sp>
      <p:sp>
        <p:nvSpPr>
          <p:cNvPr id="16" name="TextBox 15"/>
          <p:cNvSpPr txBox="1"/>
          <p:nvPr/>
        </p:nvSpPr>
        <p:spPr>
          <a:xfrm>
            <a:off x="6203994" y="5869096"/>
            <a:ext cx="3670212" cy="307777"/>
          </a:xfrm>
          <a:prstGeom prst="rect">
            <a:avLst/>
          </a:prstGeom>
          <a:noFill/>
        </p:spPr>
        <p:txBody>
          <a:bodyPr wrap="square" rtlCol="0">
            <a:spAutoFit/>
          </a:bodyPr>
          <a:lstStyle/>
          <a:p>
            <a:r>
              <a:rPr lang="en-US" sz="1400" dirty="0"/>
              <a:t>by </a:t>
            </a:r>
            <a:r>
              <a:rPr lang="en-US" sz="1400" dirty="0"/>
              <a:t>Cindy J. Boyd</a:t>
            </a:r>
            <a:endParaRPr lang="en-US" sz="1400" dirty="0"/>
          </a:p>
        </p:txBody>
      </p:sp>
      <p:sp>
        <p:nvSpPr>
          <p:cNvPr id="3" name="Left Arrow Callout 2"/>
          <p:cNvSpPr/>
          <p:nvPr/>
        </p:nvSpPr>
        <p:spPr>
          <a:xfrm>
            <a:off x="5276194" y="1876961"/>
            <a:ext cx="3468413" cy="3183770"/>
          </a:xfrm>
          <a:prstGeom prst="leftArrowCallout">
            <a:avLst>
              <a:gd name="adj1" fmla="val 10840"/>
              <a:gd name="adj2" fmla="val 13369"/>
              <a:gd name="adj3" fmla="val 24494"/>
              <a:gd name="adj4" fmla="val 6497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charset="0"/>
              <a:buChar char="•"/>
            </a:pPr>
            <a:r>
              <a:rPr lang="en-US" sz="2000" dirty="0"/>
              <a:t>3-6 words per sentence</a:t>
            </a:r>
          </a:p>
          <a:p>
            <a:pPr marL="285750" indent="-285750">
              <a:buFont typeface="Arial" charset="0"/>
              <a:buChar char="•"/>
            </a:pPr>
            <a:r>
              <a:rPr lang="en-US" sz="2000" dirty="0"/>
              <a:t>Start of sentence is repeated</a:t>
            </a:r>
          </a:p>
          <a:p>
            <a:pPr marL="285750" indent="-285750">
              <a:buFont typeface="Arial" charset="0"/>
              <a:buChar char="•"/>
            </a:pPr>
            <a:r>
              <a:rPr lang="en-US" sz="2000" dirty="0"/>
              <a:t>Words are common</a:t>
            </a:r>
          </a:p>
          <a:p>
            <a:pPr marL="285750" indent="-285750">
              <a:buFont typeface="Arial" charset="0"/>
              <a:buChar char="•"/>
            </a:pPr>
            <a:r>
              <a:rPr lang="en-US" sz="2000" dirty="0"/>
              <a:t>Many words are short (5 letters or fewer)</a:t>
            </a:r>
            <a:endParaRPr lang="en-US" sz="2000" dirty="0"/>
          </a:p>
        </p:txBody>
      </p:sp>
    </p:spTree>
    <p:extLst>
      <p:ext uri="{BB962C8B-B14F-4D97-AF65-F5344CB8AC3E}">
        <p14:creationId xmlns:p14="http://schemas.microsoft.com/office/powerpoint/2010/main" val="19535887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is the difference between these two book parts?</a:t>
            </a:r>
            <a:endParaRPr lang="en-US" dirty="0"/>
          </a:p>
        </p:txBody>
      </p:sp>
      <p:sp>
        <p:nvSpPr>
          <p:cNvPr id="13" name="Content Placeholder 12"/>
          <p:cNvSpPr>
            <a:spLocks noGrp="1"/>
          </p:cNvSpPr>
          <p:nvPr>
            <p:ph sz="half" idx="1"/>
          </p:nvPr>
        </p:nvSpPr>
        <p:spPr>
          <a:xfrm>
            <a:off x="2346959" y="2159876"/>
            <a:ext cx="3703320" cy="3709218"/>
          </a:xfrm>
          <a:ln>
            <a:solidFill>
              <a:schemeClr val="tx1"/>
            </a:solidFill>
          </a:ln>
        </p:spPr>
        <p:txBody>
          <a:bodyPr>
            <a:normAutofit/>
          </a:bodyPr>
          <a:lstStyle/>
          <a:p>
            <a:r>
              <a:rPr lang="en-US" sz="3200" i="1" dirty="0"/>
              <a:t>We are painting. We are painting green grass. We are painting 5 red flowers</a:t>
            </a:r>
            <a:r>
              <a:rPr lang="is-IS" sz="3200" i="1" dirty="0"/>
              <a:t>.</a:t>
            </a:r>
            <a:r>
              <a:rPr lang="en-US" sz="3200" i="1" dirty="0"/>
              <a:t>   </a:t>
            </a:r>
            <a:endParaRPr lang="en-US" sz="3200" i="1" dirty="0"/>
          </a:p>
        </p:txBody>
      </p:sp>
      <p:sp>
        <p:nvSpPr>
          <p:cNvPr id="14" name="Content Placeholder 13"/>
          <p:cNvSpPr>
            <a:spLocks noGrp="1"/>
          </p:cNvSpPr>
          <p:nvPr>
            <p:ph sz="half" idx="2"/>
          </p:nvPr>
        </p:nvSpPr>
        <p:spPr>
          <a:xfrm>
            <a:off x="6187440" y="2159876"/>
            <a:ext cx="3703320" cy="3709219"/>
          </a:xfrm>
          <a:ln>
            <a:solidFill>
              <a:schemeClr val="tx1"/>
            </a:solidFill>
          </a:ln>
        </p:spPr>
        <p:txBody>
          <a:bodyPr>
            <a:normAutofit/>
          </a:bodyPr>
          <a:lstStyle/>
          <a:p>
            <a:r>
              <a:rPr lang="en-US" sz="2600" i="1" dirty="0"/>
              <a:t>A polygon is a simple closed figure formed by three or more sides. The number of sides determines the name of the polygon. Any polygon with all sides congruent and all angles congruent is called a regular polygon.</a:t>
            </a:r>
            <a:endParaRPr lang="en-US" sz="2600" i="1" dirty="0"/>
          </a:p>
        </p:txBody>
      </p:sp>
      <p:sp>
        <p:nvSpPr>
          <p:cNvPr id="8" name="Slide Number Placeholder 7"/>
          <p:cNvSpPr>
            <a:spLocks noGrp="1"/>
          </p:cNvSpPr>
          <p:nvPr>
            <p:ph type="sldNum" sz="quarter" idx="12"/>
          </p:nvPr>
        </p:nvSpPr>
        <p:spPr/>
        <p:txBody>
          <a:bodyPr/>
          <a:lstStyle/>
          <a:p>
            <a:fld id="{6113E31D-E2AB-40D1-8B51-AFA5AFEF393A}" type="slidenum">
              <a:rPr lang="en-US" smtClean="0"/>
              <a:pPr/>
              <a:t>5</a:t>
            </a:fld>
            <a:endParaRPr lang="en-US" dirty="0"/>
          </a:p>
        </p:txBody>
      </p:sp>
      <p:sp>
        <p:nvSpPr>
          <p:cNvPr id="15" name="TextBox 14"/>
          <p:cNvSpPr txBox="1"/>
          <p:nvPr/>
        </p:nvSpPr>
        <p:spPr>
          <a:xfrm>
            <a:off x="2346960" y="5869096"/>
            <a:ext cx="3670212" cy="307777"/>
          </a:xfrm>
          <a:prstGeom prst="rect">
            <a:avLst/>
          </a:prstGeom>
          <a:noFill/>
        </p:spPr>
        <p:txBody>
          <a:bodyPr wrap="square" rtlCol="0">
            <a:spAutoFit/>
          </a:bodyPr>
          <a:lstStyle/>
          <a:p>
            <a:r>
              <a:rPr lang="en-US" sz="1400" dirty="0"/>
              <a:t>by </a:t>
            </a:r>
            <a:r>
              <a:rPr lang="en-US" sz="1400" dirty="0" err="1"/>
              <a:t>Francie</a:t>
            </a:r>
            <a:r>
              <a:rPr lang="en-US" sz="1400" dirty="0"/>
              <a:t> Alexander and Michal </a:t>
            </a:r>
            <a:r>
              <a:rPr lang="en-US" sz="1400" dirty="0" err="1"/>
              <a:t>Grejniec</a:t>
            </a:r>
            <a:endParaRPr lang="en-US" sz="1400" dirty="0"/>
          </a:p>
        </p:txBody>
      </p:sp>
      <p:sp>
        <p:nvSpPr>
          <p:cNvPr id="16" name="TextBox 15"/>
          <p:cNvSpPr txBox="1"/>
          <p:nvPr/>
        </p:nvSpPr>
        <p:spPr>
          <a:xfrm>
            <a:off x="6203994" y="5869096"/>
            <a:ext cx="3670212" cy="307777"/>
          </a:xfrm>
          <a:prstGeom prst="rect">
            <a:avLst/>
          </a:prstGeom>
          <a:noFill/>
        </p:spPr>
        <p:txBody>
          <a:bodyPr wrap="square" rtlCol="0">
            <a:spAutoFit/>
          </a:bodyPr>
          <a:lstStyle/>
          <a:p>
            <a:r>
              <a:rPr lang="en-US" sz="1400" dirty="0"/>
              <a:t>by </a:t>
            </a:r>
            <a:r>
              <a:rPr lang="en-US" sz="1400" dirty="0"/>
              <a:t>Cindy J. Boyd</a:t>
            </a:r>
            <a:endParaRPr lang="en-US" sz="1400" dirty="0"/>
          </a:p>
        </p:txBody>
      </p:sp>
      <p:sp>
        <p:nvSpPr>
          <p:cNvPr id="3" name="Right Arrow Callout 2"/>
          <p:cNvSpPr/>
          <p:nvPr/>
        </p:nvSpPr>
        <p:spPr>
          <a:xfrm>
            <a:off x="2816772" y="1876961"/>
            <a:ext cx="3387222" cy="3413358"/>
          </a:xfrm>
          <a:prstGeom prst="rightArrowCallout">
            <a:avLst>
              <a:gd name="adj1" fmla="val 10840"/>
              <a:gd name="adj2" fmla="val 13065"/>
              <a:gd name="adj3" fmla="val 24655"/>
              <a:gd name="adj4" fmla="val 6497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charset="0"/>
              <a:buChar char="•"/>
            </a:pPr>
            <a:r>
              <a:rPr lang="en-US" sz="2000" dirty="0"/>
              <a:t>10-15 words per sentence</a:t>
            </a:r>
          </a:p>
          <a:p>
            <a:pPr marL="285750" indent="-285750">
              <a:buFont typeface="Arial" charset="0"/>
              <a:buChar char="•"/>
            </a:pPr>
            <a:r>
              <a:rPr lang="en-US" sz="2000" dirty="0"/>
              <a:t>Only the key word is repeated</a:t>
            </a:r>
          </a:p>
          <a:p>
            <a:pPr marL="285750" indent="-285750">
              <a:buFont typeface="Arial" charset="0"/>
              <a:buChar char="•"/>
            </a:pPr>
            <a:r>
              <a:rPr lang="en-US" sz="2000" dirty="0"/>
              <a:t>Words are  not common</a:t>
            </a:r>
          </a:p>
          <a:p>
            <a:pPr marL="285750" indent="-285750">
              <a:buFont typeface="Arial" charset="0"/>
              <a:buChar char="•"/>
            </a:pPr>
            <a:r>
              <a:rPr lang="en-US" sz="2000" dirty="0"/>
              <a:t>Many words are long (6 letters or more)</a:t>
            </a:r>
            <a:endParaRPr lang="en-US" sz="2000" dirty="0"/>
          </a:p>
        </p:txBody>
      </p:sp>
    </p:spTree>
    <p:extLst>
      <p:ext uri="{BB962C8B-B14F-4D97-AF65-F5344CB8AC3E}">
        <p14:creationId xmlns:p14="http://schemas.microsoft.com/office/powerpoint/2010/main" val="33959604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which grade level is each book part?</a:t>
            </a:r>
            <a:endParaRPr lang="en-US" dirty="0"/>
          </a:p>
        </p:txBody>
      </p:sp>
      <p:sp>
        <p:nvSpPr>
          <p:cNvPr id="3" name="Text Placeholder 2"/>
          <p:cNvSpPr>
            <a:spLocks noGrp="1"/>
          </p:cNvSpPr>
          <p:nvPr>
            <p:ph type="body" idx="1"/>
          </p:nvPr>
        </p:nvSpPr>
        <p:spPr/>
        <p:txBody>
          <a:bodyPr/>
          <a:lstStyle/>
          <a:p>
            <a:r>
              <a:rPr lang="en-US" dirty="0" smtClean="0">
                <a:solidFill>
                  <a:srgbClr val="00B050"/>
                </a:solidFill>
              </a:rPr>
              <a:t>Grade ?</a:t>
            </a:r>
            <a:endParaRPr lang="en-US" dirty="0">
              <a:solidFill>
                <a:srgbClr val="00B050"/>
              </a:solidFill>
            </a:endParaRPr>
          </a:p>
        </p:txBody>
      </p:sp>
      <p:sp>
        <p:nvSpPr>
          <p:cNvPr id="13" name="Content Placeholder 12"/>
          <p:cNvSpPr>
            <a:spLocks noGrp="1"/>
          </p:cNvSpPr>
          <p:nvPr>
            <p:ph sz="half" idx="2"/>
          </p:nvPr>
        </p:nvSpPr>
        <p:spPr>
          <a:xfrm>
            <a:off x="2346960" y="2503450"/>
            <a:ext cx="3703320" cy="3378200"/>
          </a:xfrm>
          <a:ln>
            <a:solidFill>
              <a:schemeClr val="tx1"/>
            </a:solidFill>
          </a:ln>
        </p:spPr>
        <p:txBody>
          <a:bodyPr>
            <a:normAutofit/>
          </a:bodyPr>
          <a:lstStyle/>
          <a:p>
            <a:r>
              <a:rPr lang="en-US" sz="3200" i="1" dirty="0"/>
              <a:t>We are painting. We are painting green grass. We are painting 5 red flowers</a:t>
            </a:r>
            <a:r>
              <a:rPr lang="is-IS" sz="3200" i="1" dirty="0"/>
              <a:t>.</a:t>
            </a:r>
            <a:r>
              <a:rPr lang="en-US" sz="3200" i="1" dirty="0"/>
              <a:t>   </a:t>
            </a:r>
            <a:endParaRPr lang="en-US" sz="3200" i="1" dirty="0"/>
          </a:p>
        </p:txBody>
      </p:sp>
      <p:sp>
        <p:nvSpPr>
          <p:cNvPr id="4" name="Text Placeholder 3"/>
          <p:cNvSpPr>
            <a:spLocks noGrp="1"/>
          </p:cNvSpPr>
          <p:nvPr>
            <p:ph type="body" sz="quarter" idx="3"/>
          </p:nvPr>
        </p:nvSpPr>
        <p:spPr/>
        <p:txBody>
          <a:bodyPr/>
          <a:lstStyle/>
          <a:p>
            <a:r>
              <a:rPr lang="en-US" dirty="0" smtClean="0">
                <a:solidFill>
                  <a:srgbClr val="00B050"/>
                </a:solidFill>
              </a:rPr>
              <a:t>Grade ? </a:t>
            </a:r>
            <a:endParaRPr lang="en-US" dirty="0">
              <a:solidFill>
                <a:srgbClr val="00B050"/>
              </a:solidFill>
            </a:endParaRPr>
          </a:p>
        </p:txBody>
      </p:sp>
      <p:sp>
        <p:nvSpPr>
          <p:cNvPr id="14" name="Content Placeholder 13"/>
          <p:cNvSpPr>
            <a:spLocks noGrp="1"/>
          </p:cNvSpPr>
          <p:nvPr>
            <p:ph sz="quarter" idx="4"/>
          </p:nvPr>
        </p:nvSpPr>
        <p:spPr>
          <a:xfrm>
            <a:off x="6187440" y="2503450"/>
            <a:ext cx="3703320" cy="3378200"/>
          </a:xfrm>
          <a:ln>
            <a:solidFill>
              <a:schemeClr val="tx1"/>
            </a:solidFill>
          </a:ln>
        </p:spPr>
        <p:txBody>
          <a:bodyPr>
            <a:normAutofit/>
          </a:bodyPr>
          <a:lstStyle/>
          <a:p>
            <a:r>
              <a:rPr lang="en-US" sz="2600" i="1" dirty="0"/>
              <a:t>A polygon is a simple closed figure formed by three or more sides. The number of sides determines the name of the polygon. Any polygon with all sides congruent and all angles congruent is called a regular polygon.</a:t>
            </a:r>
            <a:endParaRPr lang="en-US" sz="2600" i="1" dirty="0"/>
          </a:p>
        </p:txBody>
      </p:sp>
      <p:sp>
        <p:nvSpPr>
          <p:cNvPr id="8" name="Slide Number Placeholder 7"/>
          <p:cNvSpPr>
            <a:spLocks noGrp="1"/>
          </p:cNvSpPr>
          <p:nvPr>
            <p:ph type="sldNum" sz="quarter" idx="12"/>
          </p:nvPr>
        </p:nvSpPr>
        <p:spPr/>
        <p:txBody>
          <a:bodyPr/>
          <a:lstStyle/>
          <a:p>
            <a:fld id="{6113E31D-E2AB-40D1-8B51-AFA5AFEF393A}" type="slidenum">
              <a:rPr lang="en-US" smtClean="0"/>
              <a:pPr/>
              <a:t>6</a:t>
            </a:fld>
            <a:endParaRPr lang="en-US" dirty="0"/>
          </a:p>
        </p:txBody>
      </p:sp>
      <p:sp>
        <p:nvSpPr>
          <p:cNvPr id="15" name="TextBox 14"/>
          <p:cNvSpPr txBox="1"/>
          <p:nvPr/>
        </p:nvSpPr>
        <p:spPr>
          <a:xfrm>
            <a:off x="2346960" y="5869096"/>
            <a:ext cx="3670212" cy="307777"/>
          </a:xfrm>
          <a:prstGeom prst="rect">
            <a:avLst/>
          </a:prstGeom>
          <a:noFill/>
        </p:spPr>
        <p:txBody>
          <a:bodyPr wrap="square" rtlCol="0">
            <a:spAutoFit/>
          </a:bodyPr>
          <a:lstStyle/>
          <a:p>
            <a:r>
              <a:rPr lang="en-US" sz="1400" dirty="0"/>
              <a:t>by </a:t>
            </a:r>
            <a:r>
              <a:rPr lang="en-US" sz="1400" dirty="0" err="1"/>
              <a:t>Francie</a:t>
            </a:r>
            <a:r>
              <a:rPr lang="en-US" sz="1400" dirty="0"/>
              <a:t> Alexander and Michal </a:t>
            </a:r>
            <a:r>
              <a:rPr lang="en-US" sz="1400" dirty="0" err="1"/>
              <a:t>Grejniec</a:t>
            </a:r>
            <a:endParaRPr lang="en-US" sz="1400" dirty="0"/>
          </a:p>
        </p:txBody>
      </p:sp>
      <p:sp>
        <p:nvSpPr>
          <p:cNvPr id="16" name="TextBox 15"/>
          <p:cNvSpPr txBox="1"/>
          <p:nvPr/>
        </p:nvSpPr>
        <p:spPr>
          <a:xfrm>
            <a:off x="6203994" y="5869096"/>
            <a:ext cx="3670212" cy="307777"/>
          </a:xfrm>
          <a:prstGeom prst="rect">
            <a:avLst/>
          </a:prstGeom>
          <a:noFill/>
        </p:spPr>
        <p:txBody>
          <a:bodyPr wrap="square" rtlCol="0">
            <a:spAutoFit/>
          </a:bodyPr>
          <a:lstStyle/>
          <a:p>
            <a:r>
              <a:rPr lang="en-US" sz="1400" dirty="0"/>
              <a:t>by </a:t>
            </a:r>
            <a:r>
              <a:rPr lang="en-US" sz="1400" dirty="0"/>
              <a:t>Cindy J. Boyd</a:t>
            </a:r>
            <a:endParaRPr lang="en-US" sz="1400" dirty="0"/>
          </a:p>
        </p:txBody>
      </p:sp>
    </p:spTree>
    <p:extLst>
      <p:ext uri="{BB962C8B-B14F-4D97-AF65-F5344CB8AC3E}">
        <p14:creationId xmlns:p14="http://schemas.microsoft.com/office/powerpoint/2010/main" val="261697001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which grade level is each book part?</a:t>
            </a:r>
            <a:endParaRPr lang="en-US" dirty="0"/>
          </a:p>
        </p:txBody>
      </p:sp>
      <p:sp>
        <p:nvSpPr>
          <p:cNvPr id="3" name="Text Placeholder 2"/>
          <p:cNvSpPr>
            <a:spLocks noGrp="1"/>
          </p:cNvSpPr>
          <p:nvPr>
            <p:ph type="body" idx="1"/>
          </p:nvPr>
        </p:nvSpPr>
        <p:spPr/>
        <p:txBody>
          <a:bodyPr/>
          <a:lstStyle/>
          <a:p>
            <a:r>
              <a:rPr lang="en-US" dirty="0" smtClean="0">
                <a:solidFill>
                  <a:srgbClr val="00B050"/>
                </a:solidFill>
              </a:rPr>
              <a:t>Grade 1</a:t>
            </a:r>
            <a:endParaRPr lang="en-US" dirty="0">
              <a:solidFill>
                <a:srgbClr val="00B050"/>
              </a:solidFill>
            </a:endParaRPr>
          </a:p>
        </p:txBody>
      </p:sp>
      <p:sp>
        <p:nvSpPr>
          <p:cNvPr id="13" name="Content Placeholder 12"/>
          <p:cNvSpPr>
            <a:spLocks noGrp="1"/>
          </p:cNvSpPr>
          <p:nvPr>
            <p:ph sz="half" idx="2"/>
          </p:nvPr>
        </p:nvSpPr>
        <p:spPr>
          <a:xfrm>
            <a:off x="2346960" y="2490895"/>
            <a:ext cx="3703320" cy="3378200"/>
          </a:xfrm>
          <a:ln>
            <a:solidFill>
              <a:schemeClr val="tx1"/>
            </a:solidFill>
          </a:ln>
        </p:spPr>
        <p:txBody>
          <a:bodyPr>
            <a:normAutofit/>
          </a:bodyPr>
          <a:lstStyle/>
          <a:p>
            <a:r>
              <a:rPr lang="en-US" sz="3200" i="1" dirty="0"/>
              <a:t>We are painting. We are painting green grass. We are painting 5 red flowers</a:t>
            </a:r>
            <a:r>
              <a:rPr lang="is-IS" sz="3200" i="1" dirty="0"/>
              <a:t>.</a:t>
            </a:r>
            <a:r>
              <a:rPr lang="en-US" sz="3200" i="1" dirty="0"/>
              <a:t>   </a:t>
            </a:r>
            <a:endParaRPr lang="en-US" sz="3200" i="1" dirty="0"/>
          </a:p>
        </p:txBody>
      </p:sp>
      <p:sp>
        <p:nvSpPr>
          <p:cNvPr id="4" name="Text Placeholder 3"/>
          <p:cNvSpPr>
            <a:spLocks noGrp="1"/>
          </p:cNvSpPr>
          <p:nvPr>
            <p:ph type="body" sz="quarter" idx="3"/>
          </p:nvPr>
        </p:nvSpPr>
        <p:spPr/>
        <p:txBody>
          <a:bodyPr/>
          <a:lstStyle/>
          <a:p>
            <a:r>
              <a:rPr lang="en-US" dirty="0" smtClean="0">
                <a:solidFill>
                  <a:srgbClr val="00B050"/>
                </a:solidFill>
              </a:rPr>
              <a:t>Grade 7 </a:t>
            </a:r>
            <a:endParaRPr lang="en-US" dirty="0">
              <a:solidFill>
                <a:srgbClr val="00B050"/>
              </a:solidFill>
            </a:endParaRPr>
          </a:p>
        </p:txBody>
      </p:sp>
      <p:sp>
        <p:nvSpPr>
          <p:cNvPr id="14" name="Content Placeholder 13"/>
          <p:cNvSpPr>
            <a:spLocks noGrp="1"/>
          </p:cNvSpPr>
          <p:nvPr>
            <p:ph sz="quarter" idx="4"/>
          </p:nvPr>
        </p:nvSpPr>
        <p:spPr>
          <a:xfrm>
            <a:off x="6187440" y="2490895"/>
            <a:ext cx="3703320" cy="3378200"/>
          </a:xfrm>
          <a:ln>
            <a:solidFill>
              <a:schemeClr val="tx1"/>
            </a:solidFill>
          </a:ln>
        </p:spPr>
        <p:txBody>
          <a:bodyPr>
            <a:normAutofit/>
          </a:bodyPr>
          <a:lstStyle/>
          <a:p>
            <a:r>
              <a:rPr lang="en-US" sz="2600" i="1" dirty="0"/>
              <a:t>A polygon is a simple closed figure formed by three or more sides. The number of sides determines the name of the polygon. Any polygon with all sides congruent and all angles congruent is called a regular polygon.</a:t>
            </a:r>
            <a:endParaRPr lang="en-US" sz="2600" i="1" dirty="0"/>
          </a:p>
        </p:txBody>
      </p:sp>
      <p:sp>
        <p:nvSpPr>
          <p:cNvPr id="8" name="Slide Number Placeholder 7"/>
          <p:cNvSpPr>
            <a:spLocks noGrp="1"/>
          </p:cNvSpPr>
          <p:nvPr>
            <p:ph type="sldNum" sz="quarter" idx="12"/>
          </p:nvPr>
        </p:nvSpPr>
        <p:spPr/>
        <p:txBody>
          <a:bodyPr/>
          <a:lstStyle/>
          <a:p>
            <a:fld id="{6113E31D-E2AB-40D1-8B51-AFA5AFEF393A}" type="slidenum">
              <a:rPr lang="en-US" smtClean="0"/>
              <a:pPr/>
              <a:t>7</a:t>
            </a:fld>
            <a:endParaRPr lang="en-US" dirty="0"/>
          </a:p>
        </p:txBody>
      </p:sp>
      <p:sp>
        <p:nvSpPr>
          <p:cNvPr id="15" name="TextBox 14"/>
          <p:cNvSpPr txBox="1"/>
          <p:nvPr/>
        </p:nvSpPr>
        <p:spPr>
          <a:xfrm>
            <a:off x="2346960" y="5869096"/>
            <a:ext cx="3670212" cy="307777"/>
          </a:xfrm>
          <a:prstGeom prst="rect">
            <a:avLst/>
          </a:prstGeom>
          <a:noFill/>
        </p:spPr>
        <p:txBody>
          <a:bodyPr wrap="square" rtlCol="0">
            <a:spAutoFit/>
          </a:bodyPr>
          <a:lstStyle/>
          <a:p>
            <a:r>
              <a:rPr lang="en-US" sz="1400" dirty="0"/>
              <a:t>by </a:t>
            </a:r>
            <a:r>
              <a:rPr lang="en-US" sz="1400" dirty="0" err="1"/>
              <a:t>Francie</a:t>
            </a:r>
            <a:r>
              <a:rPr lang="en-US" sz="1400" dirty="0"/>
              <a:t> Alexander and Michal </a:t>
            </a:r>
            <a:r>
              <a:rPr lang="en-US" sz="1400" dirty="0" err="1"/>
              <a:t>Grejniec</a:t>
            </a:r>
            <a:endParaRPr lang="en-US" sz="1400" dirty="0"/>
          </a:p>
        </p:txBody>
      </p:sp>
      <p:sp>
        <p:nvSpPr>
          <p:cNvPr id="16" name="TextBox 15"/>
          <p:cNvSpPr txBox="1"/>
          <p:nvPr/>
        </p:nvSpPr>
        <p:spPr>
          <a:xfrm>
            <a:off x="6203994" y="5869096"/>
            <a:ext cx="3670212" cy="307777"/>
          </a:xfrm>
          <a:prstGeom prst="rect">
            <a:avLst/>
          </a:prstGeom>
          <a:noFill/>
        </p:spPr>
        <p:txBody>
          <a:bodyPr wrap="square" rtlCol="0">
            <a:spAutoFit/>
          </a:bodyPr>
          <a:lstStyle/>
          <a:p>
            <a:r>
              <a:rPr lang="en-US" sz="1400" dirty="0"/>
              <a:t>by </a:t>
            </a:r>
            <a:r>
              <a:rPr lang="en-US" sz="1400" dirty="0"/>
              <a:t>Cindy J. Boyd</a:t>
            </a:r>
            <a:endParaRPr lang="en-US" sz="1400" dirty="0"/>
          </a:p>
        </p:txBody>
      </p:sp>
    </p:spTree>
    <p:extLst>
      <p:ext uri="{BB962C8B-B14F-4D97-AF65-F5344CB8AC3E}">
        <p14:creationId xmlns:p14="http://schemas.microsoft.com/office/powerpoint/2010/main" val="1695522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 seventh graders often do when reading?</a:t>
            </a:r>
            <a:endParaRPr lang="en-US" dirty="0"/>
          </a:p>
        </p:txBody>
      </p:sp>
      <p:sp>
        <p:nvSpPr>
          <p:cNvPr id="14" name="Content Placeholder 13"/>
          <p:cNvSpPr>
            <a:spLocks noGrp="1"/>
          </p:cNvSpPr>
          <p:nvPr>
            <p:ph idx="1"/>
          </p:nvPr>
        </p:nvSpPr>
        <p:spPr>
          <a:xfrm>
            <a:off x="2346960" y="2333297"/>
            <a:ext cx="7543800" cy="3535797"/>
          </a:xfrm>
          <a:ln>
            <a:noFill/>
          </a:ln>
        </p:spPr>
        <p:txBody>
          <a:bodyPr>
            <a:normAutofit/>
          </a:bodyPr>
          <a:lstStyle/>
          <a:p>
            <a:r>
              <a:rPr lang="en-US" sz="2600" i="1" dirty="0"/>
              <a:t>A __________ is a simple closed </a:t>
            </a:r>
            <a:r>
              <a:rPr lang="en-US" sz="2600" i="1" dirty="0"/>
              <a:t>__________ __________ </a:t>
            </a:r>
            <a:r>
              <a:rPr lang="en-US" sz="2600" i="1" dirty="0"/>
              <a:t>by three or more sides. The number of sides determines the name of the </a:t>
            </a:r>
            <a:r>
              <a:rPr lang="en-US" sz="2600" i="1" dirty="0"/>
              <a:t>__________ </a:t>
            </a:r>
            <a:r>
              <a:rPr lang="en-US" sz="2600" i="1" dirty="0"/>
              <a:t>. Any </a:t>
            </a:r>
            <a:r>
              <a:rPr lang="en-US" sz="2600" i="1" dirty="0"/>
              <a:t>__________ </a:t>
            </a:r>
            <a:r>
              <a:rPr lang="en-US" sz="2600" i="1" dirty="0"/>
              <a:t>with all sides </a:t>
            </a:r>
            <a:r>
              <a:rPr lang="en-US" sz="2600" i="1" dirty="0"/>
              <a:t>__________ </a:t>
            </a:r>
            <a:r>
              <a:rPr lang="en-US" sz="2600" i="1" dirty="0"/>
              <a:t>and all angles </a:t>
            </a:r>
            <a:r>
              <a:rPr lang="en-US" sz="2600" i="1" dirty="0"/>
              <a:t>__________ </a:t>
            </a:r>
            <a:r>
              <a:rPr lang="en-US" sz="2600" i="1" dirty="0"/>
              <a:t>is called a regular </a:t>
            </a:r>
            <a:r>
              <a:rPr lang="en-US" sz="2600" i="1" dirty="0"/>
              <a:t>__________ </a:t>
            </a:r>
            <a:r>
              <a:rPr lang="en-US" sz="2600" i="1" dirty="0"/>
              <a:t>.</a:t>
            </a:r>
            <a:endParaRPr lang="en-US" sz="2600" i="1" dirty="0"/>
          </a:p>
        </p:txBody>
      </p:sp>
      <p:sp>
        <p:nvSpPr>
          <p:cNvPr id="8" name="Slide Number Placeholder 7"/>
          <p:cNvSpPr>
            <a:spLocks noGrp="1"/>
          </p:cNvSpPr>
          <p:nvPr>
            <p:ph type="sldNum" sz="quarter" idx="12"/>
          </p:nvPr>
        </p:nvSpPr>
        <p:spPr/>
        <p:txBody>
          <a:bodyPr/>
          <a:lstStyle/>
          <a:p>
            <a:fld id="{6113E31D-E2AB-40D1-8B51-AFA5AFEF393A}" type="slidenum">
              <a:rPr lang="en-US" smtClean="0"/>
              <a:pPr/>
              <a:t>8</a:t>
            </a:fld>
            <a:endParaRPr lang="en-US" dirty="0"/>
          </a:p>
        </p:txBody>
      </p:sp>
    </p:spTree>
    <p:extLst>
      <p:ext uri="{BB962C8B-B14F-4D97-AF65-F5344CB8AC3E}">
        <p14:creationId xmlns:p14="http://schemas.microsoft.com/office/powerpoint/2010/main" val="40691031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4FAB73BC-B049-4115-A692-8D63A059BFB8}" type="slidenum">
              <a:rPr lang="en-US" smtClean="0"/>
              <a:pPr/>
              <a:t>9</a:t>
            </a:fld>
            <a:endParaRPr lang="en-US" dirty="0"/>
          </a:p>
        </p:txBody>
      </p:sp>
      <p:pic>
        <p:nvPicPr>
          <p:cNvPr id="3" name="Picture 2"/>
          <p:cNvPicPr>
            <a:picLocks noChangeAspect="1"/>
          </p:cNvPicPr>
          <p:nvPr/>
        </p:nvPicPr>
        <p:blipFill>
          <a:blip r:embed="rId3"/>
          <a:stretch>
            <a:fillRect/>
          </a:stretch>
        </p:blipFill>
        <p:spPr>
          <a:xfrm>
            <a:off x="2372569" y="175601"/>
            <a:ext cx="7560795" cy="6119906"/>
          </a:xfrm>
          <a:prstGeom prst="rect">
            <a:avLst/>
          </a:prstGeom>
        </p:spPr>
      </p:pic>
      <p:sp>
        <p:nvSpPr>
          <p:cNvPr id="4" name="Oval 3"/>
          <p:cNvSpPr/>
          <p:nvPr/>
        </p:nvSpPr>
        <p:spPr>
          <a:xfrm>
            <a:off x="2848303" y="1891864"/>
            <a:ext cx="2081048" cy="3689131"/>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6530262"/>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TM02900769[[fn=Retrospect]]</Template>
  <TotalTime>1</TotalTime>
  <Words>3724</Words>
  <Application>Microsoft Office PowerPoint</Application>
  <PresentationFormat>Widescreen</PresentationFormat>
  <Paragraphs>248</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Retrospect</vt:lpstr>
      <vt:lpstr>How Can You Learn to Read Long and Difficult Words?</vt:lpstr>
      <vt:lpstr>Agenda</vt:lpstr>
      <vt:lpstr>What is the difference between these two book parts?</vt:lpstr>
      <vt:lpstr>What is the difference between these two book parts?</vt:lpstr>
      <vt:lpstr>What is the difference between these two book parts?</vt:lpstr>
      <vt:lpstr>For which grade level is each book part?</vt:lpstr>
      <vt:lpstr>For which grade level is each book part?</vt:lpstr>
      <vt:lpstr>What do seventh graders often do when reading?</vt:lpstr>
      <vt:lpstr>PowerPoint Presentation</vt:lpstr>
      <vt:lpstr>Breaking Words by Syllables</vt:lpstr>
      <vt:lpstr>Breaking Words by Syllables</vt:lpstr>
      <vt:lpstr>Breaking Words by Syllables</vt:lpstr>
      <vt:lpstr>Breaking Words by Syllables</vt:lpstr>
      <vt:lpstr>Breaking Words into Parts</vt:lpstr>
      <vt:lpstr>Breaking Words into Parts</vt:lpstr>
      <vt:lpstr>Breaking Words into Parts</vt:lpstr>
      <vt:lpstr>PowerPoint Presentation</vt:lpstr>
      <vt:lpstr>Steps to Reading Long Words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Can You Learn to Read Long and Difficult Words?</dc:title>
  <dc:creator>Sarah Hughes</dc:creator>
  <cp:lastModifiedBy>Sarah Hughes</cp:lastModifiedBy>
  <cp:revision>1</cp:revision>
  <dcterms:created xsi:type="dcterms:W3CDTF">2019-10-02T23:06:48Z</dcterms:created>
  <dcterms:modified xsi:type="dcterms:W3CDTF">2019-10-02T23:08:01Z</dcterms:modified>
</cp:coreProperties>
</file>

<file path=docProps/thumbnail.jpeg>
</file>